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10" r:id="rId2"/>
    <p:sldId id="311" r:id="rId3"/>
    <p:sldId id="312" r:id="rId4"/>
    <p:sldId id="319" r:id="rId5"/>
    <p:sldId id="320" r:id="rId6"/>
    <p:sldId id="321" r:id="rId7"/>
    <p:sldId id="322" r:id="rId8"/>
    <p:sldId id="313" r:id="rId9"/>
    <p:sldId id="314" r:id="rId10"/>
    <p:sldId id="315" r:id="rId11"/>
    <p:sldId id="316" r:id="rId12"/>
    <p:sldId id="317" r:id="rId13"/>
    <p:sldId id="318" r:id="rId14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434" autoAdjust="0"/>
  </p:normalViewPr>
  <p:slideViewPr>
    <p:cSldViewPr snapToGrid="0">
      <p:cViewPr>
        <p:scale>
          <a:sx n="50" d="100"/>
          <a:sy n="50" d="100"/>
        </p:scale>
        <p:origin x="2880" y="18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2CB94-AB5E-4C6C-BC56-2DACFDC48A48}" type="datetimeFigureOut">
              <a:rPr lang="ga-IE" smtClean="0"/>
              <a:t>23/03/2015</a:t>
            </a:fld>
            <a:endParaRPr lang="ga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ga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E50E6-4443-4F55-94F1-95F9523F1C7B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56169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66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15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21/01/2014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Progress Report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2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1546-D8CB-4171-BE7F-A26E08EA352D}" type="datetimeFigureOut">
              <a:rPr lang="en-GB" smtClean="0"/>
              <a:t>23/03/2015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66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1546-D8CB-4171-BE7F-A26E08EA352D}" type="datetimeFigureOut">
              <a:rPr lang="en-GB" smtClean="0"/>
              <a:t>23/03/2015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28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21/01/2014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Progress Report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4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1546-D8CB-4171-BE7F-A26E08EA352D}" type="datetimeFigureOut">
              <a:rPr lang="en-GB" smtClean="0"/>
              <a:t>23/03/2015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1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1546-D8CB-4171-BE7F-A26E08EA352D}" type="datetimeFigureOut">
              <a:rPr lang="en-GB" smtClean="0"/>
              <a:t>23/03/2015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4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1546-D8CB-4171-BE7F-A26E08EA352D}" type="datetimeFigureOut">
              <a:rPr lang="en-GB" smtClean="0"/>
              <a:t>23/03/2015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85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1546-D8CB-4171-BE7F-A26E08EA352D}" type="datetimeFigureOut">
              <a:rPr lang="en-GB" smtClean="0"/>
              <a:t>23/03/2015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1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1546-D8CB-4171-BE7F-A26E08EA352D}" type="datetimeFigureOut">
              <a:rPr lang="en-GB" smtClean="0"/>
              <a:t>23/03/2015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93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1546-D8CB-4171-BE7F-A26E08EA352D}" type="datetimeFigureOut">
              <a:rPr lang="en-GB" smtClean="0"/>
              <a:t>23/03/2015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35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1546-D8CB-4171-BE7F-A26E08EA352D}" type="datetimeFigureOut">
              <a:rPr lang="en-GB" smtClean="0"/>
              <a:t>23/03/2015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08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21/01/2014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Progress Report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0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jpg"/><Relationship Id="rId18" Type="http://schemas.openxmlformats.org/officeDocument/2006/relationships/image" Target="../media/image2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5" Type="http://schemas.openxmlformats.org/officeDocument/2006/relationships/image" Target="../media/image25.jpe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System aberration correction for whole brain imaging with a light sheet microscope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 </a:t>
            </a:r>
            <a:r>
              <a:rPr lang="en-GB" sz="2400" u="sng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M.Caroline</a:t>
            </a:r>
            <a:r>
              <a:rPr lang="en-GB" sz="2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u="sng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Müllenbroich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Ludovico </a:t>
            </a:r>
            <a:r>
              <a:rPr lang="en-GB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Silvestri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Leonardo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Sacconi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Francesco S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Pavone</a:t>
            </a:r>
            <a:endParaRPr lang="en-GB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00" y="0"/>
            <a:ext cx="21717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1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0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2520676" y="-1318578"/>
            <a:ext cx="16261513" cy="9023132"/>
            <a:chOff x="-2520676" y="-1318578"/>
            <a:chExt cx="16261513" cy="9023132"/>
          </a:xfrm>
        </p:grpSpPr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145929" y="3276600"/>
              <a:ext cx="120508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2885409" y="-415746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114642" y="1110590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234881" y="3622309"/>
              <a:ext cx="731716" cy="1187862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asellaDiTesto 197"/>
            <p:cNvSpPr txBox="1"/>
            <p:nvPr/>
          </p:nvSpPr>
          <p:spPr>
            <a:xfrm>
              <a:off x="3908722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242572" y="-1145050"/>
              <a:ext cx="2320641" cy="8671590"/>
              <a:chOff x="1433072" y="-1145050"/>
              <a:chExt cx="2320641" cy="8671590"/>
            </a:xfrm>
          </p:grpSpPr>
          <p:sp>
            <p:nvSpPr>
              <p:cNvPr id="203" name="CasellaDiTesto 202"/>
              <p:cNvSpPr txBox="1"/>
              <p:nvPr/>
            </p:nvSpPr>
            <p:spPr>
              <a:xfrm>
                <a:off x="1433072" y="3013805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PC1</a:t>
                </a:r>
                <a:endParaRPr lang="it-IT" sz="2200" b="1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611046" y="-1145050"/>
                <a:ext cx="2142667" cy="8671590"/>
                <a:chOff x="1611046" y="-1145050"/>
                <a:chExt cx="2142667" cy="8671590"/>
              </a:xfrm>
            </p:grpSpPr>
            <p:pic>
              <p:nvPicPr>
                <p:cNvPr id="8" name="Immagine 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96" r="13066"/>
                <a:stretch/>
              </p:blipFill>
              <p:spPr>
                <a:xfrm>
                  <a:off x="2028329" y="2400300"/>
                  <a:ext cx="1308100" cy="1752600"/>
                </a:xfrm>
                <a:prstGeom prst="rect">
                  <a:avLst/>
                </a:prstGeom>
              </p:spPr>
            </p:pic>
            <p:pic>
              <p:nvPicPr>
                <p:cNvPr id="42" name="Immagine 4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0331" y="529631"/>
                  <a:ext cx="1224096" cy="1120942"/>
                </a:xfrm>
                <a:prstGeom prst="rect">
                  <a:avLst/>
                </a:prstGeom>
              </p:spPr>
            </p:pic>
            <p:pic>
              <p:nvPicPr>
                <p:cNvPr id="49" name="Immagine 4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1379" y="-711481"/>
                  <a:ext cx="762000" cy="660400"/>
                </a:xfrm>
                <a:prstGeom prst="rect">
                  <a:avLst/>
                </a:prstGeom>
              </p:spPr>
            </p:pic>
            <p:pic>
              <p:nvPicPr>
                <p:cNvPr id="55" name="Immagine 5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1046" y="5559404"/>
                  <a:ext cx="2142667" cy="1460529"/>
                </a:xfrm>
                <a:prstGeom prst="rect">
                  <a:avLst/>
                </a:prstGeom>
              </p:spPr>
            </p:pic>
            <p:cxnSp>
              <p:nvCxnSpPr>
                <p:cNvPr id="140" name="Connettore 1 139"/>
                <p:cNvCxnSpPr/>
                <p:nvPr/>
              </p:nvCxnSpPr>
              <p:spPr>
                <a:xfrm>
                  <a:off x="2682379" y="4468823"/>
                  <a:ext cx="0" cy="782105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nettore 1 141"/>
                <p:cNvCxnSpPr/>
                <p:nvPr/>
              </p:nvCxnSpPr>
              <p:spPr>
                <a:xfrm flipV="1">
                  <a:off x="2682379" y="1714073"/>
                  <a:ext cx="0" cy="5651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CasellaDiTesto 201"/>
                <p:cNvSpPr txBox="1"/>
                <p:nvPr/>
              </p:nvSpPr>
              <p:spPr>
                <a:xfrm>
                  <a:off x="1987608" y="7095653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NAS</a:t>
                  </a:r>
                  <a:endParaRPr lang="it-IT" sz="2200" b="1" dirty="0"/>
                </a:p>
              </p:txBody>
            </p:sp>
            <p:sp>
              <p:nvSpPr>
                <p:cNvPr id="204" name="CasellaDiTesto 203"/>
                <p:cNvSpPr txBox="1"/>
                <p:nvPr/>
              </p:nvSpPr>
              <p:spPr>
                <a:xfrm>
                  <a:off x="2296628" y="-1145050"/>
                  <a:ext cx="77150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EOM</a:t>
                  </a:r>
                  <a:endParaRPr lang="it-IT" sz="2200" b="1" dirty="0"/>
                </a:p>
              </p:txBody>
            </p:sp>
            <p:sp>
              <p:nvSpPr>
                <p:cNvPr id="205" name="CasellaDiTesto 204"/>
                <p:cNvSpPr txBox="1"/>
                <p:nvPr/>
              </p:nvSpPr>
              <p:spPr>
                <a:xfrm>
                  <a:off x="1987608" y="148305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Camera</a:t>
                  </a:r>
                  <a:endParaRPr lang="it-IT" sz="2200" b="1" dirty="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3271206" y="-870621"/>
              <a:ext cx="3068003" cy="8397161"/>
              <a:chOff x="3118806" y="-870621"/>
              <a:chExt cx="3068003" cy="8397161"/>
            </a:xfrm>
          </p:grpSpPr>
          <p:sp>
            <p:nvSpPr>
              <p:cNvPr id="199" name="CasellaDiTesto 198"/>
              <p:cNvSpPr txBox="1"/>
              <p:nvPr/>
            </p:nvSpPr>
            <p:spPr>
              <a:xfrm>
                <a:off x="3864193" y="6197156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AOTF</a:t>
                </a:r>
                <a:endParaRPr lang="it-IT" sz="2200" b="1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802757" y="-870621"/>
                <a:ext cx="2384052" cy="8397161"/>
                <a:chOff x="3802757" y="-870621"/>
                <a:chExt cx="2384052" cy="8397161"/>
              </a:xfrm>
            </p:grpSpPr>
            <p:cxnSp>
              <p:nvCxnSpPr>
                <p:cNvPr id="152" name="Connettore 1 151"/>
                <p:cNvCxnSpPr/>
                <p:nvPr/>
              </p:nvCxnSpPr>
              <p:spPr>
                <a:xfrm flipV="1">
                  <a:off x="4994783" y="189746"/>
                  <a:ext cx="0" cy="61878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/>
                <p:cNvGrpSpPr/>
                <p:nvPr/>
              </p:nvGrpSpPr>
              <p:grpSpPr>
                <a:xfrm>
                  <a:off x="3802757" y="-870621"/>
                  <a:ext cx="2384052" cy="8397161"/>
                  <a:chOff x="3802757" y="-870621"/>
                  <a:chExt cx="2384052" cy="8397161"/>
                </a:xfrm>
              </p:grpSpPr>
              <p:cxnSp>
                <p:nvCxnSpPr>
                  <p:cNvPr id="141" name="Connettore 1 140"/>
                  <p:cNvCxnSpPr/>
                  <p:nvPr/>
                </p:nvCxnSpPr>
                <p:spPr>
                  <a:xfrm>
                    <a:off x="4994783" y="4279900"/>
                    <a:ext cx="0" cy="577276"/>
                  </a:xfrm>
                  <a:prstGeom prst="line">
                    <a:avLst/>
                  </a:prstGeom>
                  <a:ln w="57150">
                    <a:solidFill>
                      <a:srgbClr val="FFC0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" name="Immagine 2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1111"/>
                  <a:stretch/>
                </p:blipFill>
                <p:spPr>
                  <a:xfrm>
                    <a:off x="4198615" y="2362200"/>
                    <a:ext cx="1592336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Immagine 9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7091" b="30756"/>
                  <a:stretch/>
                </p:blipFill>
                <p:spPr>
                  <a:xfrm>
                    <a:off x="3802757" y="745035"/>
                    <a:ext cx="2384052" cy="731110"/>
                  </a:xfrm>
                  <a:prstGeom prst="rect">
                    <a:avLst/>
                  </a:prstGeom>
                </p:spPr>
              </p:pic>
              <p:pic>
                <p:nvPicPr>
                  <p:cNvPr id="11" name="Immagine 10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149" b="4589"/>
                  <a:stretch/>
                </p:blipFill>
                <p:spPr>
                  <a:xfrm>
                    <a:off x="4216557" y="-870621"/>
                    <a:ext cx="1556452" cy="10802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magine 22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74046" y="4955584"/>
                    <a:ext cx="1641475" cy="867637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magine 24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1327" y="6512577"/>
                    <a:ext cx="1186913" cy="1013963"/>
                  </a:xfrm>
                  <a:prstGeom prst="rect">
                    <a:avLst/>
                  </a:prstGeom>
                </p:spPr>
              </p:pic>
              <p:cxnSp>
                <p:nvCxnSpPr>
                  <p:cNvPr id="148" name="Connettore 1 147"/>
                  <p:cNvCxnSpPr/>
                  <p:nvPr/>
                </p:nvCxnSpPr>
                <p:spPr>
                  <a:xfrm flipV="1">
                    <a:off x="4994783" y="1476145"/>
                    <a:ext cx="0" cy="803047"/>
                  </a:xfrm>
                  <a:prstGeom prst="line">
                    <a:avLst/>
                  </a:prstGeom>
                  <a:ln w="57150">
                    <a:solidFill>
                      <a:schemeClr val="bg2">
                        <a:lumMod val="50000"/>
                      </a:schemeClr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ttore 1 163"/>
                  <p:cNvCxnSpPr/>
                  <p:nvPr/>
                </p:nvCxnSpPr>
                <p:spPr>
                  <a:xfrm flipH="1">
                    <a:off x="4994783" y="5802055"/>
                    <a:ext cx="0" cy="645288"/>
                  </a:xfrm>
                  <a:prstGeom prst="line">
                    <a:avLst/>
                  </a:prstGeom>
                  <a:ln w="57150">
                    <a:solidFill>
                      <a:srgbClr val="7030A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CasellaDiTesto 199"/>
              <p:cNvSpPr txBox="1"/>
              <p:nvPr/>
            </p:nvSpPr>
            <p:spPr>
              <a:xfrm>
                <a:off x="3118806" y="4564935"/>
                <a:ext cx="1769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generator</a:t>
                </a:r>
                <a:endParaRPr lang="it-IT" sz="2200" b="1" dirty="0"/>
              </a:p>
            </p:txBody>
          </p:sp>
          <p:sp>
            <p:nvSpPr>
              <p:cNvPr id="206" name="CasellaDiTesto 205"/>
              <p:cNvSpPr txBox="1"/>
              <p:nvPr/>
            </p:nvSpPr>
            <p:spPr>
              <a:xfrm>
                <a:off x="3921193" y="2137001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PC2</a:t>
                </a:r>
                <a:endParaRPr lang="it-IT" sz="2200" b="1" dirty="0"/>
              </a:p>
            </p:txBody>
          </p:sp>
          <p:sp>
            <p:nvSpPr>
              <p:cNvPr id="207" name="CasellaDiTesto 206"/>
              <p:cNvSpPr txBox="1"/>
              <p:nvPr/>
            </p:nvSpPr>
            <p:spPr>
              <a:xfrm>
                <a:off x="3908811" y="433429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DAQ</a:t>
                </a:r>
                <a:endParaRPr lang="it-IT" sz="2200" b="1" dirty="0"/>
              </a:p>
            </p:txBody>
          </p:sp>
        </p:grpSp>
        <p:sp>
          <p:nvSpPr>
            <p:cNvPr id="209" name="CasellaDiTesto 208"/>
            <p:cNvSpPr txBox="1"/>
            <p:nvPr/>
          </p:nvSpPr>
          <p:spPr>
            <a:xfrm>
              <a:off x="7140388" y="233018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362451" y="-1012288"/>
              <a:ext cx="7223448" cy="5438727"/>
              <a:chOff x="5943351" y="-1012288"/>
              <a:chExt cx="7223448" cy="5438727"/>
            </a:xfrm>
          </p:grpSpPr>
          <p:cxnSp>
            <p:nvCxnSpPr>
              <p:cNvPr id="145" name="Connettore 1 144"/>
              <p:cNvCxnSpPr>
                <a:stCxn id="3" idx="3"/>
              </p:cNvCxnSpPr>
              <p:nvPr/>
            </p:nvCxnSpPr>
            <p:spPr>
              <a:xfrm>
                <a:off x="5943351" y="3276600"/>
                <a:ext cx="1399617" cy="0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ttore 1 145"/>
              <p:cNvCxnSpPr/>
              <p:nvPr/>
            </p:nvCxnSpPr>
            <p:spPr>
              <a:xfrm>
                <a:off x="6447668" y="1174516"/>
                <a:ext cx="1178071" cy="20378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ttore 1 156"/>
              <p:cNvCxnSpPr/>
              <p:nvPr/>
            </p:nvCxnSpPr>
            <p:spPr>
              <a:xfrm flipV="1">
                <a:off x="6328777" y="70818"/>
                <a:ext cx="1296850" cy="817322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/>
              <p:cNvGrpSpPr/>
              <p:nvPr/>
            </p:nvGrpSpPr>
            <p:grpSpPr>
              <a:xfrm>
                <a:off x="7289803" y="-1012288"/>
                <a:ext cx="5876996" cy="5438727"/>
                <a:chOff x="7289803" y="-1012288"/>
                <a:chExt cx="5876996" cy="5438727"/>
              </a:xfrm>
            </p:grpSpPr>
            <p:pic>
              <p:nvPicPr>
                <p:cNvPr id="51" name="Immagine 50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926" b="16111"/>
                <a:stretch/>
              </p:blipFill>
              <p:spPr>
                <a:xfrm>
                  <a:off x="7289803" y="2771870"/>
                  <a:ext cx="1608848" cy="1093421"/>
                </a:xfrm>
                <a:prstGeom prst="rect">
                  <a:avLst/>
                </a:prstGeom>
              </p:spPr>
            </p:pic>
            <p:cxnSp>
              <p:nvCxnSpPr>
                <p:cNvPr id="168" name="Connettore 1 167"/>
                <p:cNvCxnSpPr>
                  <a:endCxn id="133" idx="1"/>
                </p:cNvCxnSpPr>
                <p:nvPr/>
              </p:nvCxnSpPr>
              <p:spPr>
                <a:xfrm flipV="1">
                  <a:off x="8846751" y="1830018"/>
                  <a:ext cx="1819790" cy="110010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nettore 1 168"/>
                <p:cNvCxnSpPr>
                  <a:endCxn id="132" idx="1"/>
                </p:cNvCxnSpPr>
                <p:nvPr/>
              </p:nvCxnSpPr>
              <p:spPr>
                <a:xfrm flipV="1">
                  <a:off x="8942743" y="2856431"/>
                  <a:ext cx="1740645" cy="322842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ttore 1 169"/>
                <p:cNvCxnSpPr>
                  <a:endCxn id="131" idx="1"/>
                </p:cNvCxnSpPr>
                <p:nvPr/>
              </p:nvCxnSpPr>
              <p:spPr>
                <a:xfrm>
                  <a:off x="8966163" y="3402506"/>
                  <a:ext cx="1717225" cy="48033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nettore 1 175"/>
                <p:cNvCxnSpPr>
                  <a:endCxn id="134" idx="1"/>
                </p:cNvCxnSpPr>
                <p:nvPr/>
              </p:nvCxnSpPr>
              <p:spPr>
                <a:xfrm flipV="1">
                  <a:off x="8695973" y="803605"/>
                  <a:ext cx="1987415" cy="1968265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nettore 1 176"/>
                <p:cNvCxnSpPr>
                  <a:endCxn id="50" idx="1"/>
                </p:cNvCxnSpPr>
                <p:nvPr/>
              </p:nvCxnSpPr>
              <p:spPr>
                <a:xfrm flipV="1">
                  <a:off x="8452046" y="-222807"/>
                  <a:ext cx="2208183" cy="2835403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1" name="Group 60"/>
                <p:cNvGrpSpPr/>
                <p:nvPr/>
              </p:nvGrpSpPr>
              <p:grpSpPr>
                <a:xfrm>
                  <a:off x="7399456" y="-1012288"/>
                  <a:ext cx="1389542" cy="2752071"/>
                  <a:chOff x="7384303" y="-1201586"/>
                  <a:chExt cx="1389542" cy="2752071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7384303" y="-1201586"/>
                    <a:ext cx="1389542" cy="1298523"/>
                    <a:chOff x="7376770" y="-1201586"/>
                    <a:chExt cx="1389542" cy="1298523"/>
                  </a:xfrm>
                </p:grpSpPr>
                <p:pic>
                  <p:nvPicPr>
                    <p:cNvPr id="130" name="Immagine 129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58331" y="-804763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1" name="CasellaDiTesto 200"/>
                    <p:cNvSpPr txBox="1"/>
                    <p:nvPr/>
                  </p:nvSpPr>
                  <p:spPr>
                    <a:xfrm>
                      <a:off x="7376770" y="-1201586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1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7384303" y="264048"/>
                    <a:ext cx="1389542" cy="1286437"/>
                    <a:chOff x="7391836" y="264048"/>
                    <a:chExt cx="1389542" cy="1286437"/>
                  </a:xfrm>
                </p:grpSpPr>
                <p:pic>
                  <p:nvPicPr>
                    <p:cNvPr id="13" name="Immagine 12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73397" y="648785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8" name="CasellaDiTesto 207"/>
                    <p:cNvSpPr txBox="1"/>
                    <p:nvPr/>
                  </p:nvSpPr>
                  <p:spPr>
                    <a:xfrm>
                      <a:off x="7391836" y="264048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2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10660229" y="-766404"/>
                  <a:ext cx="2499894" cy="1087193"/>
                  <a:chOff x="9860129" y="-1204554"/>
                  <a:chExt cx="2499894" cy="1087193"/>
                </a:xfrm>
              </p:grpSpPr>
              <p:pic>
                <p:nvPicPr>
                  <p:cNvPr id="50" name="Immagine 49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0129" y="-120455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0" name="CasellaDiTesto 209"/>
                  <p:cNvSpPr txBox="1"/>
                  <p:nvPr/>
                </p:nvSpPr>
                <p:spPr>
                  <a:xfrm>
                    <a:off x="10970481" y="-1045678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405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10683388" y="260008"/>
                  <a:ext cx="2476735" cy="1087193"/>
                  <a:chOff x="9883288" y="-166230"/>
                  <a:chExt cx="2476735" cy="1087193"/>
                </a:xfrm>
              </p:grpSpPr>
              <p:pic>
                <p:nvPicPr>
                  <p:cNvPr id="134" name="Immagine 133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-166230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1" name="CasellaDiTesto 210"/>
                  <p:cNvSpPr txBox="1"/>
                  <p:nvPr/>
                </p:nvSpPr>
                <p:spPr>
                  <a:xfrm>
                    <a:off x="10970481" y="-7354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445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10666541" y="1286421"/>
                  <a:ext cx="2491534" cy="1087193"/>
                  <a:chOff x="9866441" y="777536"/>
                  <a:chExt cx="2491534" cy="1087193"/>
                </a:xfrm>
              </p:grpSpPr>
              <p:pic>
                <p:nvPicPr>
                  <p:cNvPr id="133" name="Immagine 132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6441" y="77753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2" name="CasellaDiTesto 211"/>
                  <p:cNvSpPr txBox="1"/>
                  <p:nvPr/>
                </p:nvSpPr>
                <p:spPr>
                  <a:xfrm>
                    <a:off x="10968433" y="93641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491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0683388" y="2312834"/>
                  <a:ext cx="2474687" cy="1087193"/>
                  <a:chOff x="9883288" y="1793074"/>
                  <a:chExt cx="2474687" cy="1087193"/>
                </a:xfrm>
              </p:grpSpPr>
              <p:pic>
                <p:nvPicPr>
                  <p:cNvPr id="132" name="Immagine 131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179307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3" name="CasellaDiTesto 212"/>
                  <p:cNvSpPr txBox="1"/>
                  <p:nvPr/>
                </p:nvSpPr>
                <p:spPr>
                  <a:xfrm>
                    <a:off x="10968433" y="1951950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515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10683388" y="3339246"/>
                  <a:ext cx="2483411" cy="1087193"/>
                  <a:chOff x="9883288" y="2901096"/>
                  <a:chExt cx="2483411" cy="1087193"/>
                </a:xfrm>
              </p:grpSpPr>
              <p:pic>
                <p:nvPicPr>
                  <p:cNvPr id="131" name="Immagine 130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290109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4" name="CasellaDiTesto 213"/>
                  <p:cNvSpPr txBox="1"/>
                  <p:nvPr/>
                </p:nvSpPr>
                <p:spPr>
                  <a:xfrm>
                    <a:off x="10977157" y="305997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561 nm laser</a:t>
                    </a:r>
                    <a:endParaRPr lang="it-IT" sz="2200" b="1" dirty="0"/>
                  </a:p>
                </p:txBody>
              </p:sp>
            </p:grpSp>
          </p:grpSp>
        </p:grpSp>
        <p:grpSp>
          <p:nvGrpSpPr>
            <p:cNvPr id="30" name="Group 29"/>
            <p:cNvGrpSpPr/>
            <p:nvPr/>
          </p:nvGrpSpPr>
          <p:grpSpPr>
            <a:xfrm>
              <a:off x="-2337824" y="-606969"/>
              <a:ext cx="3192284" cy="430887"/>
              <a:chOff x="-2337824" y="-606969"/>
              <a:chExt cx="3192284" cy="430887"/>
            </a:xfrm>
          </p:grpSpPr>
          <p:cxnSp>
            <p:nvCxnSpPr>
              <p:cNvPr id="138" name="Connettore 1 137"/>
              <p:cNvCxnSpPr/>
              <p:nvPr/>
            </p:nvCxnSpPr>
            <p:spPr>
              <a:xfrm>
                <a:off x="-2337824" y="-391526"/>
                <a:ext cx="101638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CasellaDiTesto 214"/>
              <p:cNvSpPr txBox="1"/>
              <p:nvPr/>
            </p:nvSpPr>
            <p:spPr>
              <a:xfrm>
                <a:off x="-1256308" y="-606969"/>
                <a:ext cx="21107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ethernet</a:t>
                </a:r>
                <a:endParaRPr lang="it-IT" sz="22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2337824" y="-23946"/>
              <a:ext cx="2872250" cy="430887"/>
              <a:chOff x="-2337824" y="-22505"/>
              <a:chExt cx="2872250" cy="430887"/>
            </a:xfrm>
          </p:grpSpPr>
          <p:cxnSp>
            <p:nvCxnSpPr>
              <p:cNvPr id="139" name="Connettore 1 138"/>
              <p:cNvCxnSpPr/>
              <p:nvPr/>
            </p:nvCxnSpPr>
            <p:spPr>
              <a:xfrm>
                <a:off x="-2337824" y="192938"/>
                <a:ext cx="1016384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CasellaDiTesto 215"/>
              <p:cNvSpPr txBox="1"/>
              <p:nvPr/>
            </p:nvSpPr>
            <p:spPr>
              <a:xfrm>
                <a:off x="-1256307" y="-22505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10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SFP+</a:t>
                </a:r>
                <a:endParaRPr lang="it-IT" sz="22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2337824" y="559077"/>
              <a:ext cx="2636562" cy="430887"/>
              <a:chOff x="-2337824" y="561959"/>
              <a:chExt cx="2636562" cy="430887"/>
            </a:xfrm>
          </p:grpSpPr>
          <p:cxnSp>
            <p:nvCxnSpPr>
              <p:cNvPr id="163" name="Connettore 1 162"/>
              <p:cNvCxnSpPr/>
              <p:nvPr/>
            </p:nvCxnSpPr>
            <p:spPr>
              <a:xfrm rot="16200000">
                <a:off x="-1829632" y="269210"/>
                <a:ext cx="0" cy="1016384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CasellaDiTesto 216"/>
              <p:cNvSpPr txBox="1"/>
              <p:nvPr/>
            </p:nvSpPr>
            <p:spPr>
              <a:xfrm>
                <a:off x="-1256307" y="56195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CameraLink</a:t>
                </a:r>
                <a:endParaRPr lang="it-IT" sz="2200" b="1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337824" y="1142100"/>
              <a:ext cx="2872250" cy="430887"/>
              <a:chOff x="-2337824" y="1146423"/>
              <a:chExt cx="2872250" cy="430887"/>
            </a:xfrm>
          </p:grpSpPr>
          <p:cxnSp>
            <p:nvCxnSpPr>
              <p:cNvPr id="178" name="Connettore 1 177"/>
              <p:cNvCxnSpPr/>
              <p:nvPr/>
            </p:nvCxnSpPr>
            <p:spPr>
              <a:xfrm rot="16200000">
                <a:off x="-1829632" y="853674"/>
                <a:ext cx="0" cy="1016384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CasellaDiTesto 217"/>
              <p:cNvSpPr txBox="1"/>
              <p:nvPr/>
            </p:nvSpPr>
            <p:spPr>
              <a:xfrm>
                <a:off x="-1256307" y="1146423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-2337824" y="1725123"/>
              <a:ext cx="2761623" cy="430887"/>
              <a:chOff x="-2337824" y="1730887"/>
              <a:chExt cx="2761623" cy="430887"/>
            </a:xfrm>
          </p:grpSpPr>
          <p:cxnSp>
            <p:nvCxnSpPr>
              <p:cNvPr id="179" name="Connettore 1 178"/>
              <p:cNvCxnSpPr/>
              <p:nvPr/>
            </p:nvCxnSpPr>
            <p:spPr>
              <a:xfrm rot="16200000">
                <a:off x="-1829632" y="1438139"/>
                <a:ext cx="0" cy="1016384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CasellaDiTesto 218"/>
              <p:cNvSpPr txBox="1"/>
              <p:nvPr/>
            </p:nvSpPr>
            <p:spPr>
              <a:xfrm>
                <a:off x="-1256307" y="1730887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HV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-2337824" y="2308146"/>
              <a:ext cx="2636562" cy="430887"/>
              <a:chOff x="-2337824" y="2315351"/>
              <a:chExt cx="2636562" cy="430887"/>
            </a:xfrm>
          </p:grpSpPr>
          <p:cxnSp>
            <p:nvCxnSpPr>
              <p:cNvPr id="180" name="Connettore 1 179"/>
              <p:cNvCxnSpPr/>
              <p:nvPr/>
            </p:nvCxnSpPr>
            <p:spPr>
              <a:xfrm rot="16200000">
                <a:off x="-1829632" y="2022602"/>
                <a:ext cx="0" cy="1016384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CasellaDiTesto 219"/>
              <p:cNvSpPr txBox="1"/>
              <p:nvPr/>
            </p:nvSpPr>
            <p:spPr>
              <a:xfrm>
                <a:off x="-1256307" y="2315351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USB</a:t>
                </a:r>
                <a:endParaRPr lang="it-IT" sz="2200" b="1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-2337824" y="3474192"/>
              <a:ext cx="2636562" cy="430887"/>
              <a:chOff x="-2337824" y="3471315"/>
              <a:chExt cx="2636562" cy="430887"/>
            </a:xfrm>
          </p:grpSpPr>
          <p:cxnSp>
            <p:nvCxnSpPr>
              <p:cNvPr id="181" name="Connettore 1 180"/>
              <p:cNvCxnSpPr/>
              <p:nvPr/>
            </p:nvCxnSpPr>
            <p:spPr>
              <a:xfrm rot="16200000">
                <a:off x="-1829632" y="3178566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CasellaDiTesto 220"/>
              <p:cNvSpPr txBox="1"/>
              <p:nvPr/>
            </p:nvSpPr>
            <p:spPr>
              <a:xfrm>
                <a:off x="-1256307" y="3471315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RS-232</a:t>
                </a:r>
                <a:endParaRPr lang="it-IT" sz="2200" b="1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-2337824" y="4057215"/>
              <a:ext cx="2636562" cy="430887"/>
              <a:chOff x="-2337824" y="4055779"/>
              <a:chExt cx="2636562" cy="430887"/>
            </a:xfrm>
          </p:grpSpPr>
          <p:cxnSp>
            <p:nvCxnSpPr>
              <p:cNvPr id="182" name="Connettore 1 181"/>
              <p:cNvCxnSpPr/>
              <p:nvPr/>
            </p:nvCxnSpPr>
            <p:spPr>
              <a:xfrm rot="16200000">
                <a:off x="-1829632" y="3763030"/>
                <a:ext cx="0" cy="101638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CasellaDiTesto 221"/>
              <p:cNvSpPr txBox="1"/>
              <p:nvPr/>
            </p:nvSpPr>
            <p:spPr>
              <a:xfrm>
                <a:off x="-1256307" y="405577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-2337824" y="4640240"/>
              <a:ext cx="2761623" cy="430887"/>
              <a:chOff x="-2337824" y="4640240"/>
              <a:chExt cx="2761623" cy="430887"/>
            </a:xfrm>
          </p:grpSpPr>
          <p:cxnSp>
            <p:nvCxnSpPr>
              <p:cNvPr id="186" name="Connettore 1 185"/>
              <p:cNvCxnSpPr/>
              <p:nvPr/>
            </p:nvCxnSpPr>
            <p:spPr>
              <a:xfrm rot="16200000">
                <a:off x="-1829632" y="4347491"/>
                <a:ext cx="0" cy="1016384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CasellaDiTesto 222"/>
              <p:cNvSpPr txBox="1"/>
              <p:nvPr/>
            </p:nvSpPr>
            <p:spPr>
              <a:xfrm>
                <a:off x="-1256307" y="4640240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Internal</a:t>
                </a:r>
                <a:r>
                  <a:rPr lang="it-IT" sz="2200" b="1" dirty="0" smtClean="0"/>
                  <a:t> bus</a:t>
                </a:r>
                <a:endParaRPr lang="it-IT" sz="2200" b="1" dirty="0"/>
              </a:p>
            </p:txBody>
          </p:sp>
        </p:grpSp>
        <p:sp>
          <p:nvSpPr>
            <p:cNvPr id="224" name="Rettangolo 223"/>
            <p:cNvSpPr/>
            <p:nvPr/>
          </p:nvSpPr>
          <p:spPr>
            <a:xfrm>
              <a:off x="-2498340" y="-800641"/>
              <a:ext cx="3700612" cy="6051569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-2520676" y="-1280069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-1266906" y="5420718"/>
              <a:ext cx="2462517" cy="1603582"/>
              <a:chOff x="-1273222" y="5355006"/>
              <a:chExt cx="2462517" cy="1603582"/>
            </a:xfrm>
          </p:grpSpPr>
          <p:pic>
            <p:nvPicPr>
              <p:cNvPr id="1032" name="Picture 8" descr="https://pbs.twimg.com/profile_images/822039267/CINECALOGO2008_450x450px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73222" y="5355006"/>
                <a:ext cx="1603582" cy="1603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Connettore 1 139"/>
              <p:cNvCxnSpPr/>
              <p:nvPr/>
            </p:nvCxnSpPr>
            <p:spPr>
              <a:xfrm rot="5400000">
                <a:off x="798243" y="5765745"/>
                <a:ext cx="0" cy="782105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CasellaDiTesto 201"/>
            <p:cNvSpPr txBox="1"/>
            <p:nvPr/>
          </p:nvSpPr>
          <p:spPr>
            <a:xfrm>
              <a:off x="-2015436" y="7016321"/>
              <a:ext cx="30733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a-IE" sz="2200" b="1" dirty="0" smtClean="0"/>
                <a:t>Supercomputing Centre</a:t>
              </a:r>
              <a:endParaRPr lang="it-IT" sz="2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2337824" y="2891169"/>
              <a:ext cx="3527566" cy="430887"/>
              <a:chOff x="-2337824" y="2829027"/>
              <a:chExt cx="3527566" cy="430887"/>
            </a:xfrm>
          </p:grpSpPr>
          <p:cxnSp>
            <p:nvCxnSpPr>
              <p:cNvPr id="151" name="Connettore 1 179"/>
              <p:cNvCxnSpPr/>
              <p:nvPr/>
            </p:nvCxnSpPr>
            <p:spPr>
              <a:xfrm rot="16200000">
                <a:off x="-1829632" y="2536278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CasellaDiTesto 219"/>
              <p:cNvSpPr txBox="1"/>
              <p:nvPr/>
            </p:nvSpPr>
            <p:spPr>
              <a:xfrm>
                <a:off x="-1218369" y="2829027"/>
                <a:ext cx="24081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200" b="1" dirty="0" smtClean="0"/>
                  <a:t>RS232 Daisy Chain</a:t>
                </a:r>
                <a:endParaRPr lang="it-IT" sz="2200" b="1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6200254" y="4740464"/>
              <a:ext cx="7540583" cy="2964090"/>
              <a:chOff x="6105004" y="4740464"/>
              <a:chExt cx="7540583" cy="296409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105004" y="4740464"/>
                <a:ext cx="7540583" cy="2964090"/>
                <a:chOff x="6502180" y="4761938"/>
                <a:chExt cx="7540583" cy="296409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502180" y="4761938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02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7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028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9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x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162" name="Connettore 1 179"/>
                <p:cNvCxnSpPr/>
                <p:nvPr/>
              </p:nvCxnSpPr>
              <p:spPr>
                <a:xfrm rot="16200000">
                  <a:off x="8206210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5" name="Group 164"/>
                <p:cNvGrpSpPr/>
                <p:nvPr/>
              </p:nvGrpSpPr>
              <p:grpSpPr>
                <a:xfrm>
                  <a:off x="8443591" y="4766923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73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4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71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2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y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10329636" y="4767925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88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9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85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7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z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2070020" y="4761938"/>
                  <a:ext cx="1972743" cy="2964090"/>
                  <a:chOff x="12070020" y="4761938"/>
                  <a:chExt cx="1972743" cy="2964090"/>
                </a:xfrm>
              </p:grpSpPr>
              <p:pic>
                <p:nvPicPr>
                  <p:cNvPr id="1030" name="Picture 6" descr="http://www.pi-usa.us/products/images/300x250_images/M116_Micropositioninng_stage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201" t="8444" r="13694" b="17452"/>
                  <a:stretch/>
                </p:blipFill>
                <p:spPr bwMode="auto">
                  <a:xfrm>
                    <a:off x="12255061" y="6305687"/>
                    <a:ext cx="1295255" cy="9251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7" name="CasellaDiTesto 198"/>
                  <p:cNvSpPr txBox="1"/>
                  <p:nvPr/>
                </p:nvSpPr>
                <p:spPr>
                  <a:xfrm>
                    <a:off x="12070020" y="7295141"/>
                    <a:ext cx="1972743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2200" b="1" dirty="0" smtClean="0"/>
                      <a:t>Rotation stage</a:t>
                    </a:r>
                    <a:endParaRPr lang="it-IT" sz="2200" b="1" dirty="0"/>
                  </a:p>
                </p:txBody>
              </p:sp>
              <p:grpSp>
                <p:nvGrpSpPr>
                  <p:cNvPr id="191" name="Group 190"/>
                  <p:cNvGrpSpPr/>
                  <p:nvPr/>
                </p:nvGrpSpPr>
                <p:grpSpPr>
                  <a:xfrm>
                    <a:off x="12255061" y="4761938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9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26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227" name="Connettore 1 179"/>
                <p:cNvCxnSpPr/>
                <p:nvPr/>
              </p:nvCxnSpPr>
              <p:spPr>
                <a:xfrm rot="16200000">
                  <a:off x="10180409" y="5166829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ttore 1 179"/>
                <p:cNvCxnSpPr/>
                <p:nvPr/>
              </p:nvCxnSpPr>
              <p:spPr>
                <a:xfrm rot="16200000">
                  <a:off x="12097901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/>
              <p:cNvCxnSpPr/>
              <p:nvPr/>
            </p:nvCxnSpPr>
            <p:spPr>
              <a:xfrm>
                <a:off x="6864650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803846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10743042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12682238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004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229099" y="-3544"/>
            <a:ext cx="20948805" cy="5705216"/>
            <a:chOff x="-4229099" y="-3544"/>
            <a:chExt cx="20948805" cy="5705216"/>
          </a:xfrm>
        </p:grpSpPr>
        <p:grpSp>
          <p:nvGrpSpPr>
            <p:cNvPr id="10" name="Group 9"/>
            <p:cNvGrpSpPr/>
            <p:nvPr/>
          </p:nvGrpSpPr>
          <p:grpSpPr>
            <a:xfrm>
              <a:off x="-4229099" y="0"/>
              <a:ext cx="12400554" cy="5562600"/>
              <a:chOff x="288758" y="333948"/>
              <a:chExt cx="12023047" cy="5194656"/>
            </a:xfrm>
          </p:grpSpPr>
          <p:sp>
            <p:nvSpPr>
              <p:cNvPr id="98" name="Shape 52"/>
              <p:cNvSpPr txBox="1"/>
              <p:nvPr/>
            </p:nvSpPr>
            <p:spPr>
              <a:xfrm>
                <a:off x="288758" y="333948"/>
                <a:ext cx="8309332" cy="5194656"/>
              </a:xfrm>
              <a:prstGeom prst="rect">
                <a:avLst/>
              </a:prstGeom>
              <a:noFill/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0" name="Shape 59"/>
              <p:cNvSpPr txBox="1"/>
              <p:nvPr/>
            </p:nvSpPr>
            <p:spPr>
              <a:xfrm>
                <a:off x="433043" y="935889"/>
                <a:ext cx="1260000" cy="720000"/>
              </a:xfrm>
              <a:prstGeom prst="rect">
                <a:avLst/>
              </a:prstGeom>
              <a:solidFill>
                <a:srgbClr val="FFFFFF"/>
              </a:solidFill>
              <a:ln w="317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2" name="Shape 52"/>
              <p:cNvSpPr txBox="1"/>
              <p:nvPr/>
            </p:nvSpPr>
            <p:spPr>
              <a:xfrm>
                <a:off x="2119434" y="518615"/>
                <a:ext cx="4469310" cy="4853649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3" name="Shape 59"/>
              <p:cNvSpPr txBox="1"/>
              <p:nvPr/>
            </p:nvSpPr>
            <p:spPr>
              <a:xfrm>
                <a:off x="2527731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CameraLink</a:t>
                </a:r>
                <a:endParaRPr lang="en-US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board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4" name="Shape 59"/>
              <p:cNvSpPr txBox="1"/>
              <p:nvPr/>
            </p:nvSpPr>
            <p:spPr>
              <a:xfrm>
                <a:off x="4421522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10Gb network card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81" name="Shape 59"/>
              <p:cNvSpPr txBox="1"/>
              <p:nvPr/>
            </p:nvSpPr>
            <p:spPr>
              <a:xfrm>
                <a:off x="3509516" y="2360248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System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bus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2119434" y="5033710"/>
                <a:ext cx="1264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Workstation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1763456" y="1296537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rot="2700000">
                <a:off x="3397590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5400000">
                <a:off x="3684065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16200000" flipV="1">
                <a:off x="4300489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 flipV="1">
                <a:off x="4535316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288758" y="5190050"/>
                <a:ext cx="11657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Laboratory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635624" y="940854"/>
                <a:ext cx="1938402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 Gb Optical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fibres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8806787" y="3995592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8806787" y="4303971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9571062" y="3810926"/>
                <a:ext cx="168351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Raw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9571062" y="4119305"/>
                <a:ext cx="2280327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3509515" y="4127420"/>
                <a:ext cx="1620001" cy="90629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Local SSD </a:t>
                </a:r>
                <a:r>
                  <a:rPr lang="en-US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</a:t>
                </a:r>
                <a:r>
                  <a:rPr lang="ga-IE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AID 0</a:t>
                </a:r>
                <a:endParaRPr lang="ga-IE" b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10.9TB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6785810" y="2360248"/>
                <a:ext cx="1612232" cy="14657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ga-IE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Network-attached storage</a:t>
                </a:r>
                <a:endParaRPr lang="en-US" b="1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32.4 TB</a:t>
                </a:r>
                <a:endParaRPr lang="en-US" i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9106473" y="842217"/>
                <a:ext cx="2167115" cy="10061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Remote </a:t>
                </a:r>
                <a:r>
                  <a:rPr lang="it-IT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repository</a:t>
                </a:r>
                <a:endParaRPr lang="ga-I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sz="1600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CINECA</a:t>
                </a:r>
                <a:endParaRPr lang="ga-IE" i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571062" y="4464450"/>
                <a:ext cx="274074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Transfer to remote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repository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107037" y="-3544"/>
              <a:ext cx="8612669" cy="5705216"/>
              <a:chOff x="8335637" y="-3544"/>
              <a:chExt cx="8612669" cy="570521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2" t="9129" b="2538"/>
              <a:stretch/>
            </p:blipFill>
            <p:spPr>
              <a:xfrm>
                <a:off x="8396577" y="-3544"/>
                <a:ext cx="8551729" cy="5705216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833563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-4151207" y="6396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ttore 4 15"/>
            <p:cNvCxnSpPr/>
            <p:nvPr/>
          </p:nvCxnSpPr>
          <p:spPr>
            <a:xfrm>
              <a:off x="1714501" y="1082996"/>
              <a:ext cx="1400113" cy="1033674"/>
            </a:xfrm>
            <a:prstGeom prst="bentConnector3">
              <a:avLst>
                <a:gd name="adj1" fmla="val 100414"/>
              </a:avLst>
            </a:prstGeom>
            <a:ln w="762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4 42"/>
            <p:cNvCxnSpPr/>
            <p:nvPr/>
          </p:nvCxnSpPr>
          <p:spPr>
            <a:xfrm rot="10800000" flipV="1">
              <a:off x="3316683" y="1104886"/>
              <a:ext cx="1548799" cy="893094"/>
            </a:xfrm>
            <a:prstGeom prst="bentConnector3">
              <a:avLst>
                <a:gd name="adj1" fmla="val 97646"/>
              </a:avLst>
            </a:prstGeom>
            <a:ln w="762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1"/>
            <p:cNvCxnSpPr/>
            <p:nvPr/>
          </p:nvCxnSpPr>
          <p:spPr>
            <a:xfrm flipV="1">
              <a:off x="4556384" y="4576306"/>
              <a:ext cx="788272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64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2748990" y="-32439"/>
            <a:ext cx="15153721" cy="7264674"/>
            <a:chOff x="-2748990" y="-32439"/>
            <a:chExt cx="15153721" cy="7264674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95"/>
            <a:stretch/>
          </p:blipFill>
          <p:spPr>
            <a:xfrm>
              <a:off x="4992536" y="47159"/>
              <a:ext cx="5016554" cy="7170544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20824" y="31082"/>
              <a:ext cx="4861697" cy="707128"/>
              <a:chOff x="5077974" y="31082"/>
              <a:chExt cx="4861697" cy="707128"/>
            </a:xfrm>
          </p:grpSpPr>
          <p:sp>
            <p:nvSpPr>
              <p:cNvPr id="42" name="CasellaDiTesto 41"/>
              <p:cNvSpPr txBox="1"/>
              <p:nvPr/>
            </p:nvSpPr>
            <p:spPr>
              <a:xfrm>
                <a:off x="5077974" y="31082"/>
                <a:ext cx="1826954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PV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CasellaDiTesto 43"/>
              <p:cNvSpPr txBox="1"/>
              <p:nvPr/>
            </p:nvSpPr>
            <p:spPr>
              <a:xfrm>
                <a:off x="6823304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GAD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CasellaDiTesto 44"/>
              <p:cNvSpPr txBox="1"/>
              <p:nvPr/>
            </p:nvSpPr>
            <p:spPr>
              <a:xfrm>
                <a:off x="8340675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PI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3" name="Connettore 1 72"/>
            <p:cNvCxnSpPr/>
            <p:nvPr/>
          </p:nvCxnSpPr>
          <p:spPr>
            <a:xfrm>
              <a:off x="7454435" y="6849734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/>
          </p:nvGrpSpPr>
          <p:grpSpPr>
            <a:xfrm>
              <a:off x="7023613" y="2339964"/>
              <a:ext cx="1137546" cy="573193"/>
              <a:chOff x="1348912" y="4381081"/>
              <a:chExt cx="538891" cy="209397"/>
            </a:xfrm>
          </p:grpSpPr>
          <p:cxnSp>
            <p:nvCxnSpPr>
              <p:cNvPr id="100" name="Connettore 1 99"/>
              <p:cNvCxnSpPr>
                <a:cxnSpLocks noChangeAspect="1"/>
              </p:cNvCxnSpPr>
              <p:nvPr/>
            </p:nvCxnSpPr>
            <p:spPr>
              <a:xfrm>
                <a:off x="1348912" y="4496362"/>
                <a:ext cx="317993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ttore 1 100"/>
              <p:cNvCxnSpPr>
                <a:cxnSpLocks noChangeAspect="1"/>
              </p:cNvCxnSpPr>
              <p:nvPr/>
            </p:nvCxnSpPr>
            <p:spPr>
              <a:xfrm flipV="1">
                <a:off x="1664785" y="4471946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1 101"/>
              <p:cNvCxnSpPr>
                <a:cxnSpLocks noChangeAspect="1"/>
              </p:cNvCxnSpPr>
              <p:nvPr/>
            </p:nvCxnSpPr>
            <p:spPr>
              <a:xfrm>
                <a:off x="1574534" y="4384677"/>
                <a:ext cx="313268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ttore 1 102"/>
              <p:cNvCxnSpPr>
                <a:cxnSpLocks noChangeAspect="1"/>
              </p:cNvCxnSpPr>
              <p:nvPr/>
            </p:nvCxnSpPr>
            <p:spPr>
              <a:xfrm flipV="1">
                <a:off x="1351517" y="4381081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Connettore 1 73"/>
            <p:cNvCxnSpPr/>
            <p:nvPr/>
          </p:nvCxnSpPr>
          <p:spPr>
            <a:xfrm>
              <a:off x="5822069" y="6851848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>
              <a:grpSpLocks noChangeAspect="1"/>
            </p:cNvGrpSpPr>
            <p:nvPr/>
          </p:nvGrpSpPr>
          <p:grpSpPr>
            <a:xfrm>
              <a:off x="5399327" y="3112832"/>
              <a:ext cx="1217080" cy="490736"/>
              <a:chOff x="493699" y="4739277"/>
              <a:chExt cx="564633" cy="209397"/>
            </a:xfrm>
          </p:grpSpPr>
          <p:cxnSp>
            <p:nvCxnSpPr>
              <p:cNvPr id="104" name="Connettore 1 103"/>
              <p:cNvCxnSpPr/>
              <p:nvPr/>
            </p:nvCxnSpPr>
            <p:spPr>
              <a:xfrm>
                <a:off x="493699" y="4854558"/>
                <a:ext cx="340706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ttore 1 104"/>
              <p:cNvCxnSpPr/>
              <p:nvPr/>
            </p:nvCxnSpPr>
            <p:spPr>
              <a:xfrm flipV="1">
                <a:off x="827547" y="4830142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ttore 1 105"/>
              <p:cNvCxnSpPr/>
              <p:nvPr/>
            </p:nvCxnSpPr>
            <p:spPr>
              <a:xfrm>
                <a:off x="707542" y="4739278"/>
                <a:ext cx="35079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ttore 1 106"/>
              <p:cNvCxnSpPr/>
              <p:nvPr/>
            </p:nvCxnSpPr>
            <p:spPr>
              <a:xfrm flipV="1">
                <a:off x="493699" y="4739277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onnettore 1 74"/>
            <p:cNvCxnSpPr/>
            <p:nvPr/>
          </p:nvCxnSpPr>
          <p:spPr>
            <a:xfrm>
              <a:off x="9015871" y="6849738"/>
              <a:ext cx="232264" cy="85888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po 21"/>
            <p:cNvGrpSpPr>
              <a:grpSpLocks/>
            </p:cNvGrpSpPr>
            <p:nvPr/>
          </p:nvGrpSpPr>
          <p:grpSpPr>
            <a:xfrm>
              <a:off x="8566635" y="4005474"/>
              <a:ext cx="1129486" cy="693964"/>
              <a:chOff x="2223683" y="5759908"/>
              <a:chExt cx="594484" cy="206146"/>
            </a:xfrm>
          </p:grpSpPr>
          <p:cxnSp>
            <p:nvCxnSpPr>
              <p:cNvPr id="108" name="Connettore 1 107"/>
              <p:cNvCxnSpPr/>
              <p:nvPr/>
            </p:nvCxnSpPr>
            <p:spPr>
              <a:xfrm>
                <a:off x="2223683" y="5875189"/>
                <a:ext cx="350790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ttore 1 108"/>
              <p:cNvCxnSpPr/>
              <p:nvPr/>
            </p:nvCxnSpPr>
            <p:spPr>
              <a:xfrm flipV="1">
                <a:off x="2568315" y="5847178"/>
                <a:ext cx="249851" cy="118533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ttore 1 109"/>
              <p:cNvCxnSpPr/>
              <p:nvPr/>
            </p:nvCxnSpPr>
            <p:spPr>
              <a:xfrm>
                <a:off x="2437527" y="5759910"/>
                <a:ext cx="38064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ttore 1 110"/>
              <p:cNvCxnSpPr/>
              <p:nvPr/>
            </p:nvCxnSpPr>
            <p:spPr>
              <a:xfrm flipV="1">
                <a:off x="2223683" y="5759908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CasellaDiTesto 129"/>
            <p:cNvSpPr txBox="1"/>
            <p:nvPr/>
          </p:nvSpPr>
          <p:spPr>
            <a:xfrm>
              <a:off x="4960667" y="18693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B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122869" y="29117"/>
              <a:ext cx="2281862" cy="7177173"/>
              <a:chOff x="10122869" y="40530"/>
              <a:chExt cx="2281862" cy="7177173"/>
            </a:xfrm>
          </p:grpSpPr>
          <p:grpSp>
            <p:nvGrpSpPr>
              <p:cNvPr id="9" name="Group 8"/>
              <p:cNvGrpSpPr>
                <a:grpSpLocks noChangeAspect="1"/>
              </p:cNvGrpSpPr>
              <p:nvPr/>
            </p:nvGrpSpPr>
            <p:grpSpPr>
              <a:xfrm>
                <a:off x="10128548" y="40530"/>
                <a:ext cx="2270507" cy="2304000"/>
                <a:chOff x="5834847" y="3569800"/>
                <a:chExt cx="1557643" cy="1580620"/>
              </a:xfrm>
            </p:grpSpPr>
            <p:pic>
              <p:nvPicPr>
                <p:cNvPr id="26" name="Immagine 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4847" y="3570217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2" name="CasellaDiTesto 131"/>
                <p:cNvSpPr txBox="1"/>
                <p:nvPr/>
              </p:nvSpPr>
              <p:spPr>
                <a:xfrm>
                  <a:off x="5856287" y="3569800"/>
                  <a:ext cx="277304" cy="48511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C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2" name="CasellaDiTesto 61"/>
                <p:cNvSpPr txBox="1"/>
                <p:nvPr/>
              </p:nvSpPr>
              <p:spPr>
                <a:xfrm>
                  <a:off x="6824503" y="3569800"/>
                  <a:ext cx="544948" cy="44288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PV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10122869" y="2477117"/>
                <a:ext cx="2281862" cy="2304000"/>
                <a:chOff x="7512140" y="3556992"/>
                <a:chExt cx="1565020" cy="1580203"/>
              </a:xfrm>
            </p:grpSpPr>
            <p:pic>
              <p:nvPicPr>
                <p:cNvPr id="124" name="Immagine 12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2140" y="3556992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1" name="CasellaDiTesto 130"/>
                <p:cNvSpPr txBox="1"/>
                <p:nvPr/>
              </p:nvSpPr>
              <p:spPr>
                <a:xfrm>
                  <a:off x="7558506" y="3561697"/>
                  <a:ext cx="277304" cy="484986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D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3" name="CasellaDiTesto 62"/>
                <p:cNvSpPr txBox="1"/>
                <p:nvPr/>
              </p:nvSpPr>
              <p:spPr>
                <a:xfrm>
                  <a:off x="8356376" y="3571028"/>
                  <a:ext cx="720784" cy="442768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GAD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10129338" y="4913703"/>
                <a:ext cx="2268927" cy="2304000"/>
                <a:chOff x="6566305" y="5620316"/>
                <a:chExt cx="1557643" cy="1581721"/>
              </a:xfrm>
            </p:grpSpPr>
            <p:pic>
              <p:nvPicPr>
                <p:cNvPr id="34" name="Immagine 3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6305" y="5621834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3" name="CasellaDiTesto 132"/>
                <p:cNvSpPr txBox="1"/>
                <p:nvPr/>
              </p:nvSpPr>
              <p:spPr>
                <a:xfrm>
                  <a:off x="6587744" y="5629560"/>
                  <a:ext cx="277304" cy="485452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E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4" name="CasellaDiTesto 63"/>
                <p:cNvSpPr txBox="1"/>
                <p:nvPr/>
              </p:nvSpPr>
              <p:spPr>
                <a:xfrm>
                  <a:off x="7556108" y="5620316"/>
                  <a:ext cx="567840" cy="443193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PI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" t="5721" r="3706" b="3262"/>
            <a:stretch/>
          </p:blipFill>
          <p:spPr>
            <a:xfrm>
              <a:off x="-2748990" y="32235"/>
              <a:ext cx="7660465" cy="7200000"/>
            </a:xfrm>
            <a:prstGeom prst="rect">
              <a:avLst/>
            </a:prstGeom>
          </p:spPr>
        </p:pic>
        <p:sp>
          <p:nvSpPr>
            <p:cNvPr id="68" name="CasellaDiTesto 129"/>
            <p:cNvSpPr txBox="1"/>
            <p:nvPr/>
          </p:nvSpPr>
          <p:spPr>
            <a:xfrm>
              <a:off x="-2729864" y="-32439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A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5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Adaptive Optics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Wavefront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sensorless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aberration correction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Random Search Algorithm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Microscope Setup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Optical setup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Sample preparation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management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Data management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System aberration correction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Brain imaging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Outlook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880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Adaptive Optics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08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-65316" y="1907025"/>
            <a:ext cx="9173654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 hangingPunct="1">
              <a:spcAft>
                <a:spcPts val="600"/>
              </a:spcAft>
              <a:buFontTx/>
              <a:buChar char="•"/>
            </a:pPr>
            <a:r>
              <a:rPr lang="en-GB" sz="2200" dirty="0">
                <a:latin typeface="Arial" charset="0"/>
              </a:rPr>
              <a:t>Compensation of optical aberrations at large imaging </a:t>
            </a:r>
            <a:r>
              <a:rPr lang="en-GB" sz="2200" dirty="0" smtClean="0">
                <a:latin typeface="Arial" charset="0"/>
              </a:rPr>
              <a:t>depths</a:t>
            </a:r>
            <a:endParaRPr lang="en-GB" sz="2200" dirty="0">
              <a:latin typeface="Arial" charset="0"/>
            </a:endParaRPr>
          </a:p>
          <a:p>
            <a:pPr lvl="1" eaLnBrk="1" hangingPunct="1">
              <a:spcAft>
                <a:spcPts val="600"/>
              </a:spcAft>
              <a:buFontTx/>
              <a:buChar char="•"/>
            </a:pPr>
            <a:r>
              <a:rPr lang="en-GB" sz="2200" dirty="0" smtClean="0">
                <a:latin typeface="Arial" charset="0"/>
              </a:rPr>
              <a:t>Principle</a:t>
            </a:r>
            <a:r>
              <a:rPr lang="en-GB" sz="2200" dirty="0">
                <a:latin typeface="Arial" charset="0"/>
              </a:rPr>
              <a:t>: use of pre-shaped wavefront with equal but opposite distortion to that introduced by the </a:t>
            </a:r>
            <a:r>
              <a:rPr lang="en-GB" sz="2200" dirty="0" smtClean="0">
                <a:latin typeface="Arial" charset="0"/>
              </a:rPr>
              <a:t>sample</a:t>
            </a:r>
          </a:p>
          <a:p>
            <a:pPr lvl="1" eaLnBrk="1" hangingPunct="1">
              <a:spcAft>
                <a:spcPts val="600"/>
              </a:spcAft>
              <a:buFontTx/>
              <a:buChar char="•"/>
            </a:pPr>
            <a:r>
              <a:rPr lang="en-GB" sz="2000" dirty="0">
                <a:latin typeface="Arial" charset="0"/>
              </a:rPr>
              <a:t>Wavefront generated by deformable membrane mirror (DMM</a:t>
            </a:r>
            <a:r>
              <a:rPr lang="en-GB" sz="2000" dirty="0" smtClean="0">
                <a:latin typeface="Arial" charset="0"/>
              </a:rPr>
              <a:t>)</a:t>
            </a:r>
          </a:p>
          <a:p>
            <a:pPr lvl="1" eaLnBrk="1" hangingPunct="1">
              <a:spcAft>
                <a:spcPts val="600"/>
              </a:spcAft>
              <a:buFontTx/>
              <a:buChar char="•"/>
            </a:pPr>
            <a:r>
              <a:rPr lang="en-GB" sz="2000" dirty="0" smtClean="0">
                <a:latin typeface="Arial" charset="0"/>
              </a:rPr>
              <a:t>DMM shape determined by random search optimisation algorithm</a:t>
            </a:r>
            <a:endParaRPr lang="en-GB" sz="2000" dirty="0">
              <a:latin typeface="Arial" charset="0"/>
            </a:endParaRPr>
          </a:p>
          <a:p>
            <a:pPr lvl="1" eaLnBrk="1" hangingPunct="1">
              <a:spcAft>
                <a:spcPts val="600"/>
              </a:spcAft>
              <a:buFontTx/>
              <a:buChar char="•"/>
            </a:pPr>
            <a:endParaRPr lang="en-GB" sz="2200" dirty="0">
              <a:latin typeface="Arial" charset="0"/>
            </a:endParaRPr>
          </a:p>
        </p:txBody>
      </p:sp>
      <p:grpSp>
        <p:nvGrpSpPr>
          <p:cNvPr id="5" name="Group 99"/>
          <p:cNvGrpSpPr>
            <a:grpSpLocks/>
          </p:cNvGrpSpPr>
          <p:nvPr/>
        </p:nvGrpSpPr>
        <p:grpSpPr bwMode="auto">
          <a:xfrm flipV="1">
            <a:off x="68866" y="4485042"/>
            <a:ext cx="5459108" cy="1742473"/>
            <a:chOff x="2476" y="930"/>
            <a:chExt cx="3254" cy="1001"/>
          </a:xfrm>
        </p:grpSpPr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2476" y="930"/>
              <a:ext cx="3254" cy="1001"/>
              <a:chOff x="46" y="1292"/>
              <a:chExt cx="5660" cy="2111"/>
            </a:xfrm>
          </p:grpSpPr>
          <p:sp>
            <p:nvSpPr>
              <p:cNvPr id="9" name="Oval 32"/>
              <p:cNvSpPr>
                <a:spLocks noChangeArrowheads="1"/>
              </p:cNvSpPr>
              <p:nvPr/>
            </p:nvSpPr>
            <p:spPr bwMode="auto">
              <a:xfrm>
                <a:off x="1904" y="2523"/>
                <a:ext cx="505" cy="496"/>
              </a:xfrm>
              <a:prstGeom prst="ellipse">
                <a:avLst/>
              </a:prstGeom>
              <a:noFill/>
              <a:ln w="22225" cap="rnd" algn="ctr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00">
                        <a:alpha val="87057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Oval 33"/>
              <p:cNvSpPr>
                <a:spLocks noChangeArrowheads="1"/>
              </p:cNvSpPr>
              <p:nvPr/>
            </p:nvSpPr>
            <p:spPr bwMode="auto">
              <a:xfrm>
                <a:off x="1497" y="1923"/>
                <a:ext cx="1356" cy="24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CCFFFF">
                      <a:alpha val="49001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34"/>
              <p:cNvSpPr>
                <a:spLocks noChangeShapeType="1"/>
              </p:cNvSpPr>
              <p:nvPr/>
            </p:nvSpPr>
            <p:spPr bwMode="auto">
              <a:xfrm>
                <a:off x="200" y="1312"/>
                <a:ext cx="0" cy="6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" name="Line 35"/>
              <p:cNvSpPr>
                <a:spLocks noChangeShapeType="1"/>
              </p:cNvSpPr>
              <p:nvPr/>
            </p:nvSpPr>
            <p:spPr bwMode="auto">
              <a:xfrm>
                <a:off x="1217" y="1306"/>
                <a:ext cx="0" cy="6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" name="Line 36"/>
              <p:cNvSpPr>
                <a:spLocks noChangeShapeType="1"/>
              </p:cNvSpPr>
              <p:nvPr/>
            </p:nvSpPr>
            <p:spPr bwMode="auto">
              <a:xfrm>
                <a:off x="2639" y="1296"/>
                <a:ext cx="0" cy="6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" name="Line 37"/>
              <p:cNvSpPr>
                <a:spLocks noChangeShapeType="1"/>
              </p:cNvSpPr>
              <p:nvPr/>
            </p:nvSpPr>
            <p:spPr bwMode="auto">
              <a:xfrm>
                <a:off x="1682" y="1302"/>
                <a:ext cx="0" cy="6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" name="Line 38"/>
              <p:cNvSpPr>
                <a:spLocks noChangeShapeType="1"/>
              </p:cNvSpPr>
              <p:nvPr/>
            </p:nvSpPr>
            <p:spPr bwMode="auto">
              <a:xfrm>
                <a:off x="200" y="1536"/>
                <a:ext cx="1017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6" name="Oval 39"/>
              <p:cNvSpPr>
                <a:spLocks noChangeArrowheads="1"/>
              </p:cNvSpPr>
              <p:nvPr/>
            </p:nvSpPr>
            <p:spPr bwMode="auto">
              <a:xfrm>
                <a:off x="437" y="2484"/>
                <a:ext cx="505" cy="496"/>
              </a:xfrm>
              <a:prstGeom prst="ellipse">
                <a:avLst/>
              </a:prstGeom>
              <a:noFill/>
              <a:ln w="22225" cap="rnd" algn="ctr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00">
                        <a:alpha val="87057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Oval 40"/>
              <p:cNvSpPr>
                <a:spLocks noChangeArrowheads="1"/>
              </p:cNvSpPr>
              <p:nvPr/>
            </p:nvSpPr>
            <p:spPr bwMode="auto">
              <a:xfrm>
                <a:off x="233" y="2240"/>
                <a:ext cx="925" cy="915"/>
              </a:xfrm>
              <a:prstGeom prst="ellipse">
                <a:avLst/>
              </a:prstGeom>
              <a:noFill/>
              <a:ln w="22225" cap="rnd" algn="ctr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00">
                        <a:alpha val="87057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Line 41"/>
              <p:cNvSpPr>
                <a:spLocks noChangeShapeType="1"/>
              </p:cNvSpPr>
              <p:nvPr/>
            </p:nvSpPr>
            <p:spPr bwMode="auto">
              <a:xfrm>
                <a:off x="1682" y="1513"/>
                <a:ext cx="957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" name="Freeform 42"/>
              <p:cNvSpPr>
                <a:spLocks/>
              </p:cNvSpPr>
              <p:nvPr/>
            </p:nvSpPr>
            <p:spPr bwMode="auto">
              <a:xfrm>
                <a:off x="4516" y="1307"/>
                <a:ext cx="980" cy="172"/>
              </a:xfrm>
              <a:custGeom>
                <a:avLst/>
                <a:gdLst>
                  <a:gd name="T0" fmla="*/ 0 w 1048"/>
                  <a:gd name="T1" fmla="*/ 157 h 172"/>
                  <a:gd name="T2" fmla="*/ 92 w 1048"/>
                  <a:gd name="T3" fmla="*/ 85 h 172"/>
                  <a:gd name="T4" fmla="*/ 281 w 1048"/>
                  <a:gd name="T5" fmla="*/ 157 h 172"/>
                  <a:gd name="T6" fmla="*/ 371 w 1048"/>
                  <a:gd name="T7" fmla="*/ 149 h 172"/>
                  <a:gd name="T8" fmla="*/ 475 w 1048"/>
                  <a:gd name="T9" fmla="*/ 21 h 172"/>
                  <a:gd name="T10" fmla="*/ 555 w 1048"/>
                  <a:gd name="T11" fmla="*/ 21 h 172"/>
                  <a:gd name="T12" fmla="*/ 607 w 1048"/>
                  <a:gd name="T13" fmla="*/ 133 h 172"/>
                  <a:gd name="T14" fmla="*/ 692 w 1048"/>
                  <a:gd name="T15" fmla="*/ 141 h 172"/>
                  <a:gd name="T16" fmla="*/ 749 w 1048"/>
                  <a:gd name="T17" fmla="*/ 141 h 1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48" h="172">
                    <a:moveTo>
                      <a:pt x="0" y="157"/>
                    </a:moveTo>
                    <a:cubicBezTo>
                      <a:pt x="31" y="121"/>
                      <a:pt x="63" y="85"/>
                      <a:pt x="128" y="85"/>
                    </a:cubicBezTo>
                    <a:cubicBezTo>
                      <a:pt x="193" y="85"/>
                      <a:pt x="327" y="146"/>
                      <a:pt x="392" y="157"/>
                    </a:cubicBezTo>
                    <a:cubicBezTo>
                      <a:pt x="457" y="168"/>
                      <a:pt x="475" y="172"/>
                      <a:pt x="520" y="149"/>
                    </a:cubicBezTo>
                    <a:cubicBezTo>
                      <a:pt x="565" y="126"/>
                      <a:pt x="621" y="42"/>
                      <a:pt x="664" y="21"/>
                    </a:cubicBezTo>
                    <a:cubicBezTo>
                      <a:pt x="707" y="0"/>
                      <a:pt x="745" y="2"/>
                      <a:pt x="776" y="21"/>
                    </a:cubicBezTo>
                    <a:cubicBezTo>
                      <a:pt x="807" y="40"/>
                      <a:pt x="816" y="113"/>
                      <a:pt x="848" y="133"/>
                    </a:cubicBezTo>
                    <a:cubicBezTo>
                      <a:pt x="880" y="153"/>
                      <a:pt x="935" y="140"/>
                      <a:pt x="968" y="141"/>
                    </a:cubicBezTo>
                    <a:cubicBezTo>
                      <a:pt x="1001" y="142"/>
                      <a:pt x="1032" y="98"/>
                      <a:pt x="1048" y="141"/>
                    </a:cubicBezTo>
                  </a:path>
                </a:pathLst>
              </a:custGeom>
              <a:noFill/>
              <a:ln w="19050" cap="rnd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00">
                        <a:alpha val="87057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0" name="Line 43"/>
              <p:cNvSpPr>
                <a:spLocks noChangeShapeType="1"/>
              </p:cNvSpPr>
              <p:nvPr/>
            </p:nvSpPr>
            <p:spPr bwMode="auto">
              <a:xfrm flipH="1">
                <a:off x="2333" y="2135"/>
                <a:ext cx="281" cy="2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1701" y="2129"/>
                <a:ext cx="263" cy="28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2" name="Oval 45"/>
              <p:cNvSpPr>
                <a:spLocks noChangeArrowheads="1"/>
              </p:cNvSpPr>
              <p:nvPr/>
            </p:nvSpPr>
            <p:spPr bwMode="auto">
              <a:xfrm>
                <a:off x="1710" y="2202"/>
                <a:ext cx="875" cy="870"/>
              </a:xfrm>
              <a:prstGeom prst="ellipse">
                <a:avLst/>
              </a:prstGeom>
              <a:noFill/>
              <a:ln w="22225" cap="rnd" algn="ctr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00">
                        <a:alpha val="87057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Oval 46"/>
              <p:cNvSpPr>
                <a:spLocks noChangeArrowheads="1"/>
              </p:cNvSpPr>
              <p:nvPr/>
            </p:nvSpPr>
            <p:spPr bwMode="auto">
              <a:xfrm>
                <a:off x="46" y="1922"/>
                <a:ext cx="1356" cy="24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CCFFFF">
                      <a:alpha val="49001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47"/>
              <p:cNvSpPr>
                <a:spLocks noChangeArrowheads="1"/>
              </p:cNvSpPr>
              <p:nvPr/>
            </p:nvSpPr>
            <p:spPr bwMode="auto">
              <a:xfrm>
                <a:off x="150" y="2762"/>
                <a:ext cx="1067" cy="4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48"/>
              <p:cNvSpPr>
                <a:spLocks noChangeArrowheads="1"/>
              </p:cNvSpPr>
              <p:nvPr/>
            </p:nvSpPr>
            <p:spPr bwMode="auto">
              <a:xfrm rot="2386769">
                <a:off x="883" y="2285"/>
                <a:ext cx="396" cy="6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49"/>
              <p:cNvSpPr>
                <a:spLocks noChangeArrowheads="1"/>
              </p:cNvSpPr>
              <p:nvPr/>
            </p:nvSpPr>
            <p:spPr bwMode="auto">
              <a:xfrm rot="8569570">
                <a:off x="156" y="2341"/>
                <a:ext cx="396" cy="6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Oval 50"/>
              <p:cNvSpPr>
                <a:spLocks noChangeArrowheads="1"/>
              </p:cNvSpPr>
              <p:nvPr/>
            </p:nvSpPr>
            <p:spPr bwMode="auto">
              <a:xfrm>
                <a:off x="567" y="2640"/>
                <a:ext cx="235" cy="238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51"/>
              <p:cNvSpPr>
                <a:spLocks noChangeArrowheads="1"/>
              </p:cNvSpPr>
              <p:nvPr/>
            </p:nvSpPr>
            <p:spPr bwMode="auto">
              <a:xfrm>
                <a:off x="1657" y="2811"/>
                <a:ext cx="1105" cy="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52"/>
              <p:cNvSpPr>
                <a:spLocks noChangeArrowheads="1"/>
              </p:cNvSpPr>
              <p:nvPr/>
            </p:nvSpPr>
            <p:spPr bwMode="auto">
              <a:xfrm rot="-3924908">
                <a:off x="2081" y="2548"/>
                <a:ext cx="731" cy="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53"/>
              <p:cNvSpPr>
                <a:spLocks noChangeArrowheads="1"/>
              </p:cNvSpPr>
              <p:nvPr/>
            </p:nvSpPr>
            <p:spPr bwMode="auto">
              <a:xfrm rot="3632570">
                <a:off x="1511" y="2533"/>
                <a:ext cx="731" cy="3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54"/>
              <p:cNvSpPr>
                <a:spLocks noChangeArrowheads="1"/>
              </p:cNvSpPr>
              <p:nvPr/>
            </p:nvSpPr>
            <p:spPr bwMode="auto">
              <a:xfrm rot="-1474690">
                <a:off x="1964" y="2504"/>
                <a:ext cx="78" cy="2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55"/>
              <p:cNvSpPr>
                <a:spLocks noChangeArrowheads="1"/>
              </p:cNvSpPr>
              <p:nvPr/>
            </p:nvSpPr>
            <p:spPr bwMode="auto">
              <a:xfrm rot="1739458">
                <a:off x="2280" y="2482"/>
                <a:ext cx="78" cy="2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56"/>
              <p:cNvSpPr>
                <a:spLocks noChangeArrowheads="1"/>
              </p:cNvSpPr>
              <p:nvPr/>
            </p:nvSpPr>
            <p:spPr bwMode="auto">
              <a:xfrm>
                <a:off x="1469" y="2410"/>
                <a:ext cx="1356" cy="588"/>
              </a:xfrm>
              <a:prstGeom prst="rect">
                <a:avLst/>
              </a:prstGeom>
              <a:gradFill rotWithShape="1">
                <a:gsLst>
                  <a:gs pos="0">
                    <a:srgbClr val="CCECFF">
                      <a:alpha val="5000"/>
                    </a:srgbClr>
                  </a:gs>
                  <a:gs pos="50000">
                    <a:srgbClr val="F1FAFF"/>
                  </a:gs>
                  <a:gs pos="100000">
                    <a:srgbClr val="CCECFF">
                      <a:alpha val="5000"/>
                    </a:srgbClr>
                  </a:gs>
                </a:gsLst>
                <a:lin ang="5400000" scaled="1"/>
              </a:gra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34" name="Oval 57"/>
              <p:cNvSpPr>
                <a:spLocks noChangeArrowheads="1"/>
              </p:cNvSpPr>
              <p:nvPr/>
            </p:nvSpPr>
            <p:spPr bwMode="auto">
              <a:xfrm>
                <a:off x="2042" y="2654"/>
                <a:ext cx="200" cy="340"/>
              </a:xfrm>
              <a:prstGeom prst="ellipse">
                <a:avLst/>
              </a:prstGeom>
              <a:gradFill rotWithShape="1">
                <a:gsLst>
                  <a:gs pos="0">
                    <a:srgbClr val="FF0000">
                      <a:alpha val="96001"/>
                    </a:srgbClr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58"/>
              <p:cNvSpPr>
                <a:spLocks noChangeShapeType="1"/>
              </p:cNvSpPr>
              <p:nvPr/>
            </p:nvSpPr>
            <p:spPr bwMode="auto">
              <a:xfrm rot="-5400000">
                <a:off x="2041" y="2517"/>
                <a:ext cx="396" cy="18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6" name="Line 59"/>
              <p:cNvSpPr>
                <a:spLocks noChangeShapeType="1"/>
              </p:cNvSpPr>
              <p:nvPr/>
            </p:nvSpPr>
            <p:spPr bwMode="auto">
              <a:xfrm>
                <a:off x="1964" y="2413"/>
                <a:ext cx="180" cy="3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7" name="Line 60"/>
              <p:cNvSpPr>
                <a:spLocks noChangeShapeType="1"/>
              </p:cNvSpPr>
              <p:nvPr/>
            </p:nvSpPr>
            <p:spPr bwMode="auto">
              <a:xfrm flipH="1">
                <a:off x="685" y="2128"/>
                <a:ext cx="528" cy="6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8" name="Line 61"/>
              <p:cNvSpPr>
                <a:spLocks noChangeShapeType="1"/>
              </p:cNvSpPr>
              <p:nvPr/>
            </p:nvSpPr>
            <p:spPr bwMode="auto">
              <a:xfrm>
                <a:off x="200" y="2118"/>
                <a:ext cx="485" cy="6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grpSp>
            <p:nvGrpSpPr>
              <p:cNvPr id="39" name="Group 62"/>
              <p:cNvGrpSpPr>
                <a:grpSpLocks/>
              </p:cNvGrpSpPr>
              <p:nvPr/>
            </p:nvGrpSpPr>
            <p:grpSpPr bwMode="auto">
              <a:xfrm>
                <a:off x="2941" y="1292"/>
                <a:ext cx="1356" cy="2108"/>
                <a:chOff x="2941" y="1292"/>
                <a:chExt cx="1356" cy="2108"/>
              </a:xfrm>
            </p:grpSpPr>
            <p:sp>
              <p:nvSpPr>
                <p:cNvPr id="56" name="Oval 63"/>
                <p:cNvSpPr>
                  <a:spLocks noChangeArrowheads="1"/>
                </p:cNvSpPr>
                <p:nvPr/>
              </p:nvSpPr>
              <p:spPr bwMode="auto">
                <a:xfrm>
                  <a:off x="2941" y="1919"/>
                  <a:ext cx="1356" cy="24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CCFFFF">
                        <a:alpha val="49001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64"/>
                <p:cNvSpPr>
                  <a:spLocks noChangeShapeType="1"/>
                </p:cNvSpPr>
                <p:nvPr/>
              </p:nvSpPr>
              <p:spPr bwMode="auto">
                <a:xfrm>
                  <a:off x="3109" y="1302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8" name="Line 65"/>
                <p:cNvSpPr>
                  <a:spLocks noChangeShapeType="1"/>
                </p:cNvSpPr>
                <p:nvPr/>
              </p:nvSpPr>
              <p:spPr bwMode="auto">
                <a:xfrm>
                  <a:off x="4090" y="1292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Line 66"/>
                <p:cNvSpPr>
                  <a:spLocks noChangeShapeType="1"/>
                </p:cNvSpPr>
                <p:nvPr/>
              </p:nvSpPr>
              <p:spPr bwMode="auto">
                <a:xfrm>
                  <a:off x="3128" y="1490"/>
                  <a:ext cx="953" cy="0"/>
                </a:xfrm>
                <a:prstGeom prst="line">
                  <a:avLst/>
                </a:prstGeom>
                <a:noFill/>
                <a:ln w="1905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60" name="Oval 67"/>
                <p:cNvSpPr>
                  <a:spLocks noChangeArrowheads="1"/>
                </p:cNvSpPr>
                <p:nvPr/>
              </p:nvSpPr>
              <p:spPr bwMode="auto">
                <a:xfrm>
                  <a:off x="3158" y="2265"/>
                  <a:ext cx="845" cy="855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Freeform 68"/>
                <p:cNvSpPr>
                  <a:spLocks/>
                </p:cNvSpPr>
                <p:nvPr/>
              </p:nvSpPr>
              <p:spPr bwMode="auto">
                <a:xfrm>
                  <a:off x="3505" y="2370"/>
                  <a:ext cx="593" cy="790"/>
                </a:xfrm>
                <a:custGeom>
                  <a:avLst/>
                  <a:gdLst>
                    <a:gd name="T0" fmla="*/ 423 w 593"/>
                    <a:gd name="T1" fmla="*/ 0 h 790"/>
                    <a:gd name="T2" fmla="*/ 393 w 593"/>
                    <a:gd name="T3" fmla="*/ 10 h 790"/>
                    <a:gd name="T4" fmla="*/ 381 w 593"/>
                    <a:gd name="T5" fmla="*/ 18 h 790"/>
                    <a:gd name="T6" fmla="*/ 361 w 593"/>
                    <a:gd name="T7" fmla="*/ 64 h 790"/>
                    <a:gd name="T8" fmla="*/ 317 w 593"/>
                    <a:gd name="T9" fmla="*/ 168 h 790"/>
                    <a:gd name="T10" fmla="*/ 301 w 593"/>
                    <a:gd name="T11" fmla="*/ 202 h 790"/>
                    <a:gd name="T12" fmla="*/ 287 w 593"/>
                    <a:gd name="T13" fmla="*/ 260 h 790"/>
                    <a:gd name="T14" fmla="*/ 275 w 593"/>
                    <a:gd name="T15" fmla="*/ 282 h 790"/>
                    <a:gd name="T16" fmla="*/ 247 w 593"/>
                    <a:gd name="T17" fmla="*/ 336 h 790"/>
                    <a:gd name="T18" fmla="*/ 229 w 593"/>
                    <a:gd name="T19" fmla="*/ 380 h 790"/>
                    <a:gd name="T20" fmla="*/ 211 w 593"/>
                    <a:gd name="T21" fmla="*/ 442 h 790"/>
                    <a:gd name="T22" fmla="*/ 191 w 593"/>
                    <a:gd name="T23" fmla="*/ 522 h 790"/>
                    <a:gd name="T24" fmla="*/ 167 w 593"/>
                    <a:gd name="T25" fmla="*/ 578 h 790"/>
                    <a:gd name="T26" fmla="*/ 139 w 593"/>
                    <a:gd name="T27" fmla="*/ 606 h 790"/>
                    <a:gd name="T28" fmla="*/ 117 w 593"/>
                    <a:gd name="T29" fmla="*/ 638 h 790"/>
                    <a:gd name="T30" fmla="*/ 85 w 593"/>
                    <a:gd name="T31" fmla="*/ 696 h 790"/>
                    <a:gd name="T32" fmla="*/ 49 w 593"/>
                    <a:gd name="T33" fmla="*/ 710 h 790"/>
                    <a:gd name="T34" fmla="*/ 25 w 593"/>
                    <a:gd name="T35" fmla="*/ 724 h 790"/>
                    <a:gd name="T36" fmla="*/ 45 w 593"/>
                    <a:gd name="T37" fmla="*/ 790 h 790"/>
                    <a:gd name="T38" fmla="*/ 181 w 593"/>
                    <a:gd name="T39" fmla="*/ 780 h 790"/>
                    <a:gd name="T40" fmla="*/ 205 w 593"/>
                    <a:gd name="T41" fmla="*/ 770 h 790"/>
                    <a:gd name="T42" fmla="*/ 233 w 593"/>
                    <a:gd name="T43" fmla="*/ 758 h 790"/>
                    <a:gd name="T44" fmla="*/ 303 w 593"/>
                    <a:gd name="T45" fmla="*/ 730 h 790"/>
                    <a:gd name="T46" fmla="*/ 375 w 593"/>
                    <a:gd name="T47" fmla="*/ 702 h 790"/>
                    <a:gd name="T48" fmla="*/ 409 w 593"/>
                    <a:gd name="T49" fmla="*/ 680 h 790"/>
                    <a:gd name="T50" fmla="*/ 427 w 593"/>
                    <a:gd name="T51" fmla="*/ 666 h 790"/>
                    <a:gd name="T52" fmla="*/ 437 w 593"/>
                    <a:gd name="T53" fmla="*/ 658 h 790"/>
                    <a:gd name="T54" fmla="*/ 499 w 593"/>
                    <a:gd name="T55" fmla="*/ 576 h 790"/>
                    <a:gd name="T56" fmla="*/ 549 w 593"/>
                    <a:gd name="T57" fmla="*/ 480 h 790"/>
                    <a:gd name="T58" fmla="*/ 573 w 593"/>
                    <a:gd name="T59" fmla="*/ 402 h 790"/>
                    <a:gd name="T60" fmla="*/ 579 w 593"/>
                    <a:gd name="T61" fmla="*/ 370 h 790"/>
                    <a:gd name="T62" fmla="*/ 583 w 593"/>
                    <a:gd name="T63" fmla="*/ 350 h 790"/>
                    <a:gd name="T64" fmla="*/ 547 w 593"/>
                    <a:gd name="T65" fmla="*/ 118 h 790"/>
                    <a:gd name="T66" fmla="*/ 497 w 593"/>
                    <a:gd name="T67" fmla="*/ 66 h 790"/>
                    <a:gd name="T68" fmla="*/ 449 w 593"/>
                    <a:gd name="T69" fmla="*/ 18 h 790"/>
                    <a:gd name="T70" fmla="*/ 423 w 593"/>
                    <a:gd name="T71" fmla="*/ 0 h 79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593" h="790">
                      <a:moveTo>
                        <a:pt x="423" y="0"/>
                      </a:moveTo>
                      <a:cubicBezTo>
                        <a:pt x="413" y="3"/>
                        <a:pt x="403" y="7"/>
                        <a:pt x="393" y="10"/>
                      </a:cubicBezTo>
                      <a:cubicBezTo>
                        <a:pt x="388" y="12"/>
                        <a:pt x="381" y="18"/>
                        <a:pt x="381" y="18"/>
                      </a:cubicBezTo>
                      <a:cubicBezTo>
                        <a:pt x="379" y="36"/>
                        <a:pt x="374" y="51"/>
                        <a:pt x="361" y="64"/>
                      </a:cubicBezTo>
                      <a:cubicBezTo>
                        <a:pt x="352" y="100"/>
                        <a:pt x="335" y="136"/>
                        <a:pt x="317" y="168"/>
                      </a:cubicBezTo>
                      <a:cubicBezTo>
                        <a:pt x="311" y="179"/>
                        <a:pt x="308" y="191"/>
                        <a:pt x="301" y="202"/>
                      </a:cubicBezTo>
                      <a:cubicBezTo>
                        <a:pt x="299" y="222"/>
                        <a:pt x="296" y="242"/>
                        <a:pt x="287" y="260"/>
                      </a:cubicBezTo>
                      <a:cubicBezTo>
                        <a:pt x="283" y="267"/>
                        <a:pt x="275" y="282"/>
                        <a:pt x="275" y="282"/>
                      </a:cubicBezTo>
                      <a:cubicBezTo>
                        <a:pt x="272" y="299"/>
                        <a:pt x="256" y="320"/>
                        <a:pt x="247" y="336"/>
                      </a:cubicBezTo>
                      <a:cubicBezTo>
                        <a:pt x="239" y="350"/>
                        <a:pt x="236" y="366"/>
                        <a:pt x="229" y="380"/>
                      </a:cubicBezTo>
                      <a:cubicBezTo>
                        <a:pt x="225" y="401"/>
                        <a:pt x="215" y="421"/>
                        <a:pt x="211" y="442"/>
                      </a:cubicBezTo>
                      <a:cubicBezTo>
                        <a:pt x="206" y="468"/>
                        <a:pt x="202" y="498"/>
                        <a:pt x="191" y="522"/>
                      </a:cubicBezTo>
                      <a:cubicBezTo>
                        <a:pt x="182" y="542"/>
                        <a:pt x="185" y="564"/>
                        <a:pt x="167" y="578"/>
                      </a:cubicBezTo>
                      <a:cubicBezTo>
                        <a:pt x="161" y="590"/>
                        <a:pt x="150" y="599"/>
                        <a:pt x="139" y="606"/>
                      </a:cubicBezTo>
                      <a:cubicBezTo>
                        <a:pt x="132" y="616"/>
                        <a:pt x="126" y="629"/>
                        <a:pt x="117" y="638"/>
                      </a:cubicBezTo>
                      <a:cubicBezTo>
                        <a:pt x="114" y="651"/>
                        <a:pt x="96" y="687"/>
                        <a:pt x="85" y="696"/>
                      </a:cubicBezTo>
                      <a:cubicBezTo>
                        <a:pt x="76" y="704"/>
                        <a:pt x="61" y="706"/>
                        <a:pt x="49" y="710"/>
                      </a:cubicBezTo>
                      <a:cubicBezTo>
                        <a:pt x="40" y="713"/>
                        <a:pt x="34" y="721"/>
                        <a:pt x="25" y="724"/>
                      </a:cubicBezTo>
                      <a:cubicBezTo>
                        <a:pt x="0" y="749"/>
                        <a:pt x="17" y="784"/>
                        <a:pt x="45" y="790"/>
                      </a:cubicBezTo>
                      <a:cubicBezTo>
                        <a:pt x="97" y="788"/>
                        <a:pt x="135" y="789"/>
                        <a:pt x="181" y="780"/>
                      </a:cubicBezTo>
                      <a:cubicBezTo>
                        <a:pt x="190" y="775"/>
                        <a:pt x="195" y="772"/>
                        <a:pt x="205" y="770"/>
                      </a:cubicBezTo>
                      <a:cubicBezTo>
                        <a:pt x="215" y="764"/>
                        <a:pt x="222" y="760"/>
                        <a:pt x="233" y="758"/>
                      </a:cubicBezTo>
                      <a:cubicBezTo>
                        <a:pt x="255" y="747"/>
                        <a:pt x="280" y="738"/>
                        <a:pt x="303" y="730"/>
                      </a:cubicBezTo>
                      <a:cubicBezTo>
                        <a:pt x="327" y="722"/>
                        <a:pt x="350" y="707"/>
                        <a:pt x="375" y="702"/>
                      </a:cubicBezTo>
                      <a:cubicBezTo>
                        <a:pt x="386" y="694"/>
                        <a:pt x="398" y="688"/>
                        <a:pt x="409" y="680"/>
                      </a:cubicBezTo>
                      <a:cubicBezTo>
                        <a:pt x="415" y="675"/>
                        <a:pt x="421" y="671"/>
                        <a:pt x="427" y="666"/>
                      </a:cubicBezTo>
                      <a:cubicBezTo>
                        <a:pt x="430" y="663"/>
                        <a:pt x="437" y="658"/>
                        <a:pt x="437" y="658"/>
                      </a:cubicBezTo>
                      <a:cubicBezTo>
                        <a:pt x="452" y="628"/>
                        <a:pt x="481" y="605"/>
                        <a:pt x="499" y="576"/>
                      </a:cubicBezTo>
                      <a:cubicBezTo>
                        <a:pt x="519" y="545"/>
                        <a:pt x="530" y="511"/>
                        <a:pt x="549" y="480"/>
                      </a:cubicBezTo>
                      <a:cubicBezTo>
                        <a:pt x="556" y="453"/>
                        <a:pt x="569" y="430"/>
                        <a:pt x="573" y="402"/>
                      </a:cubicBezTo>
                      <a:cubicBezTo>
                        <a:pt x="574" y="391"/>
                        <a:pt x="577" y="381"/>
                        <a:pt x="579" y="370"/>
                      </a:cubicBezTo>
                      <a:cubicBezTo>
                        <a:pt x="581" y="363"/>
                        <a:pt x="583" y="350"/>
                        <a:pt x="583" y="350"/>
                      </a:cubicBezTo>
                      <a:cubicBezTo>
                        <a:pt x="582" y="284"/>
                        <a:pt x="593" y="180"/>
                        <a:pt x="547" y="118"/>
                      </a:cubicBezTo>
                      <a:cubicBezTo>
                        <a:pt x="542" y="102"/>
                        <a:pt x="512" y="74"/>
                        <a:pt x="497" y="66"/>
                      </a:cubicBezTo>
                      <a:cubicBezTo>
                        <a:pt x="485" y="50"/>
                        <a:pt x="466" y="29"/>
                        <a:pt x="449" y="18"/>
                      </a:cubicBezTo>
                      <a:cubicBezTo>
                        <a:pt x="442" y="8"/>
                        <a:pt x="434" y="4"/>
                        <a:pt x="42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62" name="Freeform 69"/>
                <p:cNvSpPr>
                  <a:spLocks/>
                </p:cNvSpPr>
                <p:nvPr/>
              </p:nvSpPr>
              <p:spPr bwMode="auto">
                <a:xfrm>
                  <a:off x="3158" y="2338"/>
                  <a:ext cx="318" cy="814"/>
                </a:xfrm>
                <a:custGeom>
                  <a:avLst/>
                  <a:gdLst>
                    <a:gd name="T0" fmla="*/ 50 w 318"/>
                    <a:gd name="T1" fmla="*/ 0 h 814"/>
                    <a:gd name="T2" fmla="*/ 68 w 318"/>
                    <a:gd name="T3" fmla="*/ 10 h 814"/>
                    <a:gd name="T4" fmla="*/ 130 w 318"/>
                    <a:gd name="T5" fmla="*/ 34 h 814"/>
                    <a:gd name="T6" fmla="*/ 150 w 318"/>
                    <a:gd name="T7" fmla="*/ 116 h 814"/>
                    <a:gd name="T8" fmla="*/ 198 w 318"/>
                    <a:gd name="T9" fmla="*/ 514 h 814"/>
                    <a:gd name="T10" fmla="*/ 234 w 318"/>
                    <a:gd name="T11" fmla="*/ 584 h 814"/>
                    <a:gd name="T12" fmla="*/ 248 w 318"/>
                    <a:gd name="T13" fmla="*/ 606 h 814"/>
                    <a:gd name="T14" fmla="*/ 282 w 318"/>
                    <a:gd name="T15" fmla="*/ 656 h 814"/>
                    <a:gd name="T16" fmla="*/ 300 w 318"/>
                    <a:gd name="T17" fmla="*/ 732 h 814"/>
                    <a:gd name="T18" fmla="*/ 316 w 318"/>
                    <a:gd name="T19" fmla="*/ 760 h 814"/>
                    <a:gd name="T20" fmla="*/ 318 w 318"/>
                    <a:gd name="T21" fmla="*/ 778 h 814"/>
                    <a:gd name="T22" fmla="*/ 294 w 318"/>
                    <a:gd name="T23" fmla="*/ 814 h 814"/>
                    <a:gd name="T24" fmla="*/ 254 w 318"/>
                    <a:gd name="T25" fmla="*/ 812 h 814"/>
                    <a:gd name="T26" fmla="*/ 150 w 318"/>
                    <a:gd name="T27" fmla="*/ 754 h 814"/>
                    <a:gd name="T28" fmla="*/ 86 w 318"/>
                    <a:gd name="T29" fmla="*/ 640 h 814"/>
                    <a:gd name="T30" fmla="*/ 56 w 318"/>
                    <a:gd name="T31" fmla="*/ 544 h 814"/>
                    <a:gd name="T32" fmla="*/ 20 w 318"/>
                    <a:gd name="T33" fmla="*/ 514 h 814"/>
                    <a:gd name="T34" fmla="*/ 8 w 318"/>
                    <a:gd name="T35" fmla="*/ 502 h 814"/>
                    <a:gd name="T36" fmla="*/ 2 w 318"/>
                    <a:gd name="T37" fmla="*/ 496 h 814"/>
                    <a:gd name="T38" fmla="*/ 0 w 318"/>
                    <a:gd name="T39" fmla="*/ 488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18" h="814">
                      <a:moveTo>
                        <a:pt x="50" y="0"/>
                      </a:moveTo>
                      <a:cubicBezTo>
                        <a:pt x="64" y="9"/>
                        <a:pt x="57" y="6"/>
                        <a:pt x="68" y="10"/>
                      </a:cubicBezTo>
                      <a:cubicBezTo>
                        <a:pt x="79" y="27"/>
                        <a:pt x="112" y="32"/>
                        <a:pt x="130" y="34"/>
                      </a:cubicBezTo>
                      <a:cubicBezTo>
                        <a:pt x="132" y="65"/>
                        <a:pt x="133" y="90"/>
                        <a:pt x="150" y="116"/>
                      </a:cubicBezTo>
                      <a:cubicBezTo>
                        <a:pt x="162" y="211"/>
                        <a:pt x="127" y="420"/>
                        <a:pt x="198" y="514"/>
                      </a:cubicBezTo>
                      <a:cubicBezTo>
                        <a:pt x="206" y="537"/>
                        <a:pt x="217" y="567"/>
                        <a:pt x="234" y="584"/>
                      </a:cubicBezTo>
                      <a:cubicBezTo>
                        <a:pt x="238" y="594"/>
                        <a:pt x="239" y="600"/>
                        <a:pt x="248" y="606"/>
                      </a:cubicBezTo>
                      <a:cubicBezTo>
                        <a:pt x="258" y="626"/>
                        <a:pt x="276" y="633"/>
                        <a:pt x="282" y="656"/>
                      </a:cubicBezTo>
                      <a:cubicBezTo>
                        <a:pt x="283" y="673"/>
                        <a:pt x="276" y="724"/>
                        <a:pt x="300" y="732"/>
                      </a:cubicBezTo>
                      <a:cubicBezTo>
                        <a:pt x="309" y="741"/>
                        <a:pt x="305" y="756"/>
                        <a:pt x="316" y="760"/>
                      </a:cubicBezTo>
                      <a:cubicBezTo>
                        <a:pt x="314" y="766"/>
                        <a:pt x="318" y="778"/>
                        <a:pt x="318" y="778"/>
                      </a:cubicBezTo>
                      <a:cubicBezTo>
                        <a:pt x="315" y="793"/>
                        <a:pt x="309" y="809"/>
                        <a:pt x="294" y="814"/>
                      </a:cubicBezTo>
                      <a:cubicBezTo>
                        <a:pt x="281" y="813"/>
                        <a:pt x="267" y="814"/>
                        <a:pt x="254" y="812"/>
                      </a:cubicBezTo>
                      <a:cubicBezTo>
                        <a:pt x="220" y="807"/>
                        <a:pt x="184" y="765"/>
                        <a:pt x="150" y="754"/>
                      </a:cubicBezTo>
                      <a:cubicBezTo>
                        <a:pt x="124" y="720"/>
                        <a:pt x="105" y="679"/>
                        <a:pt x="86" y="640"/>
                      </a:cubicBezTo>
                      <a:cubicBezTo>
                        <a:pt x="71" y="610"/>
                        <a:pt x="75" y="573"/>
                        <a:pt x="56" y="544"/>
                      </a:cubicBezTo>
                      <a:cubicBezTo>
                        <a:pt x="51" y="526"/>
                        <a:pt x="37" y="517"/>
                        <a:pt x="20" y="514"/>
                      </a:cubicBezTo>
                      <a:cubicBezTo>
                        <a:pt x="16" y="510"/>
                        <a:pt x="12" y="506"/>
                        <a:pt x="8" y="502"/>
                      </a:cubicBezTo>
                      <a:cubicBezTo>
                        <a:pt x="6" y="500"/>
                        <a:pt x="2" y="496"/>
                        <a:pt x="2" y="496"/>
                      </a:cubicBezTo>
                      <a:cubicBezTo>
                        <a:pt x="0" y="489"/>
                        <a:pt x="0" y="492"/>
                        <a:pt x="0" y="488"/>
                      </a:cubicBezTo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1">
                        <a:gsLst>
                          <a:gs pos="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  <a:gs pos="50000">
                            <a:srgbClr val="00FF00">
                              <a:alpha val="87000"/>
                            </a:srgbClr>
                          </a:gs>
                          <a:gs pos="10000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</a:gsLst>
                        <a:lin ang="5400000" scaled="1"/>
                      </a:gradFill>
                    </a14:hiddenFill>
                  </a:ex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GB"/>
                </a:p>
              </p:txBody>
            </p:sp>
            <p:sp>
              <p:nvSpPr>
                <p:cNvPr id="63" name="Freeform 70"/>
                <p:cNvSpPr>
                  <a:spLocks/>
                </p:cNvSpPr>
                <p:nvPr/>
              </p:nvSpPr>
              <p:spPr bwMode="auto">
                <a:xfrm>
                  <a:off x="3100" y="2372"/>
                  <a:ext cx="386" cy="763"/>
                </a:xfrm>
                <a:custGeom>
                  <a:avLst/>
                  <a:gdLst>
                    <a:gd name="T0" fmla="*/ 161 w 386"/>
                    <a:gd name="T1" fmla="*/ 13 h 763"/>
                    <a:gd name="T2" fmla="*/ 172 w 386"/>
                    <a:gd name="T3" fmla="*/ 6 h 763"/>
                    <a:gd name="T4" fmla="*/ 193 w 386"/>
                    <a:gd name="T5" fmla="*/ 7 h 763"/>
                    <a:gd name="T6" fmla="*/ 205 w 386"/>
                    <a:gd name="T7" fmla="*/ 16 h 763"/>
                    <a:gd name="T8" fmla="*/ 230 w 386"/>
                    <a:gd name="T9" fmla="*/ 142 h 763"/>
                    <a:gd name="T10" fmla="*/ 244 w 386"/>
                    <a:gd name="T11" fmla="*/ 183 h 763"/>
                    <a:gd name="T12" fmla="*/ 253 w 386"/>
                    <a:gd name="T13" fmla="*/ 382 h 763"/>
                    <a:gd name="T14" fmla="*/ 260 w 386"/>
                    <a:gd name="T15" fmla="*/ 412 h 763"/>
                    <a:gd name="T16" fmla="*/ 265 w 386"/>
                    <a:gd name="T17" fmla="*/ 430 h 763"/>
                    <a:gd name="T18" fmla="*/ 272 w 386"/>
                    <a:gd name="T19" fmla="*/ 445 h 763"/>
                    <a:gd name="T20" fmla="*/ 277 w 386"/>
                    <a:gd name="T21" fmla="*/ 457 h 763"/>
                    <a:gd name="T22" fmla="*/ 299 w 386"/>
                    <a:gd name="T23" fmla="*/ 495 h 763"/>
                    <a:gd name="T24" fmla="*/ 301 w 386"/>
                    <a:gd name="T25" fmla="*/ 535 h 763"/>
                    <a:gd name="T26" fmla="*/ 307 w 386"/>
                    <a:gd name="T27" fmla="*/ 553 h 763"/>
                    <a:gd name="T28" fmla="*/ 325 w 386"/>
                    <a:gd name="T29" fmla="*/ 594 h 763"/>
                    <a:gd name="T30" fmla="*/ 335 w 386"/>
                    <a:gd name="T31" fmla="*/ 613 h 763"/>
                    <a:gd name="T32" fmla="*/ 340 w 386"/>
                    <a:gd name="T33" fmla="*/ 640 h 763"/>
                    <a:gd name="T34" fmla="*/ 349 w 386"/>
                    <a:gd name="T35" fmla="*/ 679 h 763"/>
                    <a:gd name="T36" fmla="*/ 364 w 386"/>
                    <a:gd name="T37" fmla="*/ 693 h 763"/>
                    <a:gd name="T38" fmla="*/ 379 w 386"/>
                    <a:gd name="T39" fmla="*/ 718 h 763"/>
                    <a:gd name="T40" fmla="*/ 346 w 386"/>
                    <a:gd name="T41" fmla="*/ 757 h 763"/>
                    <a:gd name="T42" fmla="*/ 277 w 386"/>
                    <a:gd name="T43" fmla="*/ 753 h 763"/>
                    <a:gd name="T44" fmla="*/ 248 w 386"/>
                    <a:gd name="T45" fmla="*/ 744 h 763"/>
                    <a:gd name="T46" fmla="*/ 227 w 386"/>
                    <a:gd name="T47" fmla="*/ 738 h 763"/>
                    <a:gd name="T48" fmla="*/ 167 w 386"/>
                    <a:gd name="T49" fmla="*/ 703 h 763"/>
                    <a:gd name="T50" fmla="*/ 118 w 386"/>
                    <a:gd name="T51" fmla="*/ 676 h 763"/>
                    <a:gd name="T52" fmla="*/ 98 w 386"/>
                    <a:gd name="T53" fmla="*/ 664 h 763"/>
                    <a:gd name="T54" fmla="*/ 68 w 386"/>
                    <a:gd name="T55" fmla="*/ 630 h 763"/>
                    <a:gd name="T56" fmla="*/ 59 w 386"/>
                    <a:gd name="T57" fmla="*/ 613 h 763"/>
                    <a:gd name="T58" fmla="*/ 44 w 386"/>
                    <a:gd name="T59" fmla="*/ 573 h 763"/>
                    <a:gd name="T60" fmla="*/ 38 w 386"/>
                    <a:gd name="T61" fmla="*/ 543 h 763"/>
                    <a:gd name="T62" fmla="*/ 32 w 386"/>
                    <a:gd name="T63" fmla="*/ 493 h 763"/>
                    <a:gd name="T64" fmla="*/ 38 w 386"/>
                    <a:gd name="T65" fmla="*/ 210 h 763"/>
                    <a:gd name="T66" fmla="*/ 47 w 386"/>
                    <a:gd name="T67" fmla="*/ 172 h 763"/>
                    <a:gd name="T68" fmla="*/ 64 w 386"/>
                    <a:gd name="T69" fmla="*/ 129 h 763"/>
                    <a:gd name="T70" fmla="*/ 83 w 386"/>
                    <a:gd name="T71" fmla="*/ 88 h 763"/>
                    <a:gd name="T72" fmla="*/ 98 w 386"/>
                    <a:gd name="T73" fmla="*/ 63 h 763"/>
                    <a:gd name="T74" fmla="*/ 113 w 386"/>
                    <a:gd name="T75" fmla="*/ 42 h 763"/>
                    <a:gd name="T76" fmla="*/ 133 w 386"/>
                    <a:gd name="T77" fmla="*/ 31 h 763"/>
                    <a:gd name="T78" fmla="*/ 161 w 386"/>
                    <a:gd name="T79" fmla="*/ 13 h 763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386" h="763">
                      <a:moveTo>
                        <a:pt x="161" y="13"/>
                      </a:moveTo>
                      <a:cubicBezTo>
                        <a:pt x="164" y="7"/>
                        <a:pt x="166" y="7"/>
                        <a:pt x="172" y="6"/>
                      </a:cubicBezTo>
                      <a:cubicBezTo>
                        <a:pt x="179" y="0"/>
                        <a:pt x="185" y="5"/>
                        <a:pt x="193" y="7"/>
                      </a:cubicBezTo>
                      <a:cubicBezTo>
                        <a:pt x="198" y="10"/>
                        <a:pt x="201" y="11"/>
                        <a:pt x="205" y="16"/>
                      </a:cubicBezTo>
                      <a:cubicBezTo>
                        <a:pt x="206" y="82"/>
                        <a:pt x="199" y="95"/>
                        <a:pt x="230" y="142"/>
                      </a:cubicBezTo>
                      <a:cubicBezTo>
                        <a:pt x="233" y="156"/>
                        <a:pt x="239" y="170"/>
                        <a:pt x="244" y="183"/>
                      </a:cubicBezTo>
                      <a:cubicBezTo>
                        <a:pt x="244" y="263"/>
                        <a:pt x="236" y="315"/>
                        <a:pt x="253" y="382"/>
                      </a:cubicBezTo>
                      <a:cubicBezTo>
                        <a:pt x="254" y="392"/>
                        <a:pt x="254" y="404"/>
                        <a:pt x="260" y="412"/>
                      </a:cubicBezTo>
                      <a:cubicBezTo>
                        <a:pt x="262" y="418"/>
                        <a:pt x="262" y="424"/>
                        <a:pt x="265" y="430"/>
                      </a:cubicBezTo>
                      <a:cubicBezTo>
                        <a:pt x="266" y="436"/>
                        <a:pt x="269" y="440"/>
                        <a:pt x="272" y="445"/>
                      </a:cubicBezTo>
                      <a:cubicBezTo>
                        <a:pt x="274" y="449"/>
                        <a:pt x="277" y="457"/>
                        <a:pt x="277" y="457"/>
                      </a:cubicBezTo>
                      <a:cubicBezTo>
                        <a:pt x="279" y="470"/>
                        <a:pt x="291" y="485"/>
                        <a:pt x="299" y="495"/>
                      </a:cubicBezTo>
                      <a:cubicBezTo>
                        <a:pt x="300" y="508"/>
                        <a:pt x="300" y="522"/>
                        <a:pt x="301" y="535"/>
                      </a:cubicBezTo>
                      <a:cubicBezTo>
                        <a:pt x="301" y="541"/>
                        <a:pt x="307" y="553"/>
                        <a:pt x="307" y="553"/>
                      </a:cubicBezTo>
                      <a:cubicBezTo>
                        <a:pt x="310" y="568"/>
                        <a:pt x="314" y="583"/>
                        <a:pt x="325" y="594"/>
                      </a:cubicBezTo>
                      <a:cubicBezTo>
                        <a:pt x="326" y="602"/>
                        <a:pt x="330" y="607"/>
                        <a:pt x="335" y="613"/>
                      </a:cubicBezTo>
                      <a:cubicBezTo>
                        <a:pt x="336" y="622"/>
                        <a:pt x="336" y="632"/>
                        <a:pt x="340" y="640"/>
                      </a:cubicBezTo>
                      <a:cubicBezTo>
                        <a:pt x="341" y="651"/>
                        <a:pt x="343" y="671"/>
                        <a:pt x="349" y="679"/>
                      </a:cubicBezTo>
                      <a:cubicBezTo>
                        <a:pt x="351" y="690"/>
                        <a:pt x="354" y="690"/>
                        <a:pt x="364" y="693"/>
                      </a:cubicBezTo>
                      <a:cubicBezTo>
                        <a:pt x="372" y="699"/>
                        <a:pt x="373" y="710"/>
                        <a:pt x="379" y="718"/>
                      </a:cubicBezTo>
                      <a:cubicBezTo>
                        <a:pt x="377" y="763"/>
                        <a:pt x="386" y="756"/>
                        <a:pt x="346" y="757"/>
                      </a:cubicBezTo>
                      <a:cubicBezTo>
                        <a:pt x="323" y="756"/>
                        <a:pt x="300" y="757"/>
                        <a:pt x="277" y="753"/>
                      </a:cubicBezTo>
                      <a:cubicBezTo>
                        <a:pt x="268" y="749"/>
                        <a:pt x="258" y="745"/>
                        <a:pt x="248" y="744"/>
                      </a:cubicBezTo>
                      <a:cubicBezTo>
                        <a:pt x="241" y="741"/>
                        <a:pt x="227" y="738"/>
                        <a:pt x="227" y="738"/>
                      </a:cubicBezTo>
                      <a:cubicBezTo>
                        <a:pt x="209" y="723"/>
                        <a:pt x="187" y="715"/>
                        <a:pt x="167" y="703"/>
                      </a:cubicBezTo>
                      <a:cubicBezTo>
                        <a:pt x="152" y="694"/>
                        <a:pt x="135" y="682"/>
                        <a:pt x="118" y="676"/>
                      </a:cubicBezTo>
                      <a:cubicBezTo>
                        <a:pt x="112" y="671"/>
                        <a:pt x="105" y="668"/>
                        <a:pt x="98" y="664"/>
                      </a:cubicBezTo>
                      <a:cubicBezTo>
                        <a:pt x="90" y="652"/>
                        <a:pt x="77" y="642"/>
                        <a:pt x="68" y="630"/>
                      </a:cubicBezTo>
                      <a:cubicBezTo>
                        <a:pt x="67" y="623"/>
                        <a:pt x="62" y="619"/>
                        <a:pt x="59" y="613"/>
                      </a:cubicBezTo>
                      <a:cubicBezTo>
                        <a:pt x="57" y="599"/>
                        <a:pt x="47" y="588"/>
                        <a:pt x="44" y="573"/>
                      </a:cubicBezTo>
                      <a:cubicBezTo>
                        <a:pt x="42" y="563"/>
                        <a:pt x="41" y="553"/>
                        <a:pt x="38" y="543"/>
                      </a:cubicBezTo>
                      <a:cubicBezTo>
                        <a:pt x="36" y="526"/>
                        <a:pt x="35" y="510"/>
                        <a:pt x="32" y="493"/>
                      </a:cubicBezTo>
                      <a:cubicBezTo>
                        <a:pt x="29" y="407"/>
                        <a:pt x="0" y="286"/>
                        <a:pt x="38" y="210"/>
                      </a:cubicBezTo>
                      <a:cubicBezTo>
                        <a:pt x="39" y="198"/>
                        <a:pt x="40" y="183"/>
                        <a:pt x="47" y="172"/>
                      </a:cubicBezTo>
                      <a:cubicBezTo>
                        <a:pt x="50" y="158"/>
                        <a:pt x="55" y="141"/>
                        <a:pt x="64" y="129"/>
                      </a:cubicBezTo>
                      <a:cubicBezTo>
                        <a:pt x="66" y="115"/>
                        <a:pt x="74" y="99"/>
                        <a:pt x="83" y="88"/>
                      </a:cubicBezTo>
                      <a:cubicBezTo>
                        <a:pt x="86" y="79"/>
                        <a:pt x="91" y="70"/>
                        <a:pt x="98" y="63"/>
                      </a:cubicBezTo>
                      <a:cubicBezTo>
                        <a:pt x="101" y="55"/>
                        <a:pt x="106" y="47"/>
                        <a:pt x="113" y="42"/>
                      </a:cubicBezTo>
                      <a:cubicBezTo>
                        <a:pt x="117" y="35"/>
                        <a:pt x="125" y="34"/>
                        <a:pt x="133" y="31"/>
                      </a:cubicBezTo>
                      <a:cubicBezTo>
                        <a:pt x="138" y="28"/>
                        <a:pt x="158" y="5"/>
                        <a:pt x="161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pic>
              <p:nvPicPr>
                <p:cNvPr id="64" name="Picture 7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4" y="2439"/>
                  <a:ext cx="573" cy="5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1">
                        <a:gsLst>
                          <a:gs pos="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  <a:gs pos="50000">
                            <a:srgbClr val="00FF00">
                              <a:alpha val="87000"/>
                            </a:srgbClr>
                          </a:gs>
                          <a:gs pos="10000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</a:gsLst>
                        <a:lin ang="5400000" scaled="1"/>
                      </a:gra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5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3786" y="2125"/>
                  <a:ext cx="302" cy="3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66" name="Line 73"/>
                <p:cNvSpPr>
                  <a:spLocks noChangeShapeType="1"/>
                </p:cNvSpPr>
                <p:nvPr/>
              </p:nvSpPr>
              <p:spPr bwMode="auto">
                <a:xfrm>
                  <a:off x="3109" y="2118"/>
                  <a:ext cx="289" cy="38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67" name="Freeform 74"/>
                <p:cNvSpPr>
                  <a:spLocks/>
                </p:cNvSpPr>
                <p:nvPr/>
              </p:nvSpPr>
              <p:spPr bwMode="auto">
                <a:xfrm>
                  <a:off x="3873" y="2357"/>
                  <a:ext cx="110" cy="358"/>
                </a:xfrm>
                <a:custGeom>
                  <a:avLst/>
                  <a:gdLst>
                    <a:gd name="T0" fmla="*/ 60 w 110"/>
                    <a:gd name="T1" fmla="*/ 7 h 358"/>
                    <a:gd name="T2" fmla="*/ 33 w 110"/>
                    <a:gd name="T3" fmla="*/ 10 h 358"/>
                    <a:gd name="T4" fmla="*/ 15 w 110"/>
                    <a:gd name="T5" fmla="*/ 16 h 358"/>
                    <a:gd name="T6" fmla="*/ 0 w 110"/>
                    <a:gd name="T7" fmla="*/ 49 h 358"/>
                    <a:gd name="T8" fmla="*/ 12 w 110"/>
                    <a:gd name="T9" fmla="*/ 178 h 358"/>
                    <a:gd name="T10" fmla="*/ 21 w 110"/>
                    <a:gd name="T11" fmla="*/ 292 h 358"/>
                    <a:gd name="T12" fmla="*/ 33 w 110"/>
                    <a:gd name="T13" fmla="*/ 328 h 358"/>
                    <a:gd name="T14" fmla="*/ 39 w 110"/>
                    <a:gd name="T15" fmla="*/ 352 h 358"/>
                    <a:gd name="T16" fmla="*/ 57 w 110"/>
                    <a:gd name="T17" fmla="*/ 358 h 358"/>
                    <a:gd name="T18" fmla="*/ 108 w 110"/>
                    <a:gd name="T19" fmla="*/ 283 h 358"/>
                    <a:gd name="T20" fmla="*/ 96 w 110"/>
                    <a:gd name="T21" fmla="*/ 115 h 358"/>
                    <a:gd name="T22" fmla="*/ 78 w 110"/>
                    <a:gd name="T23" fmla="*/ 58 h 358"/>
                    <a:gd name="T24" fmla="*/ 75 w 110"/>
                    <a:gd name="T25" fmla="*/ 22 h 358"/>
                    <a:gd name="T26" fmla="*/ 60 w 110"/>
                    <a:gd name="T27" fmla="*/ 7 h 35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10" h="358">
                      <a:moveTo>
                        <a:pt x="60" y="7"/>
                      </a:moveTo>
                      <a:cubicBezTo>
                        <a:pt x="51" y="8"/>
                        <a:pt x="42" y="8"/>
                        <a:pt x="33" y="10"/>
                      </a:cubicBezTo>
                      <a:cubicBezTo>
                        <a:pt x="27" y="11"/>
                        <a:pt x="15" y="16"/>
                        <a:pt x="15" y="16"/>
                      </a:cubicBezTo>
                      <a:cubicBezTo>
                        <a:pt x="13" y="28"/>
                        <a:pt x="0" y="49"/>
                        <a:pt x="0" y="49"/>
                      </a:cubicBezTo>
                      <a:cubicBezTo>
                        <a:pt x="4" y="92"/>
                        <a:pt x="5" y="136"/>
                        <a:pt x="12" y="178"/>
                      </a:cubicBezTo>
                      <a:cubicBezTo>
                        <a:pt x="13" y="192"/>
                        <a:pt x="9" y="268"/>
                        <a:pt x="21" y="292"/>
                      </a:cubicBezTo>
                      <a:cubicBezTo>
                        <a:pt x="28" y="306"/>
                        <a:pt x="29" y="311"/>
                        <a:pt x="33" y="328"/>
                      </a:cubicBezTo>
                      <a:cubicBezTo>
                        <a:pt x="35" y="336"/>
                        <a:pt x="31" y="349"/>
                        <a:pt x="39" y="352"/>
                      </a:cubicBezTo>
                      <a:cubicBezTo>
                        <a:pt x="45" y="354"/>
                        <a:pt x="57" y="358"/>
                        <a:pt x="57" y="358"/>
                      </a:cubicBezTo>
                      <a:cubicBezTo>
                        <a:pt x="86" y="351"/>
                        <a:pt x="96" y="307"/>
                        <a:pt x="108" y="283"/>
                      </a:cubicBezTo>
                      <a:cubicBezTo>
                        <a:pt x="107" y="223"/>
                        <a:pt x="110" y="171"/>
                        <a:pt x="96" y="115"/>
                      </a:cubicBezTo>
                      <a:cubicBezTo>
                        <a:pt x="93" y="89"/>
                        <a:pt x="85" y="80"/>
                        <a:pt x="78" y="58"/>
                      </a:cubicBezTo>
                      <a:cubicBezTo>
                        <a:pt x="77" y="46"/>
                        <a:pt x="80" y="33"/>
                        <a:pt x="75" y="22"/>
                      </a:cubicBezTo>
                      <a:cubicBezTo>
                        <a:pt x="65" y="0"/>
                        <a:pt x="50" y="17"/>
                        <a:pt x="60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68" name="Freeform 75"/>
                <p:cNvSpPr>
                  <a:spLocks/>
                </p:cNvSpPr>
                <p:nvPr/>
              </p:nvSpPr>
              <p:spPr bwMode="auto">
                <a:xfrm>
                  <a:off x="3301" y="2930"/>
                  <a:ext cx="389" cy="470"/>
                </a:xfrm>
                <a:custGeom>
                  <a:avLst/>
                  <a:gdLst>
                    <a:gd name="T0" fmla="*/ 27359 w 112"/>
                    <a:gd name="T1" fmla="*/ 3307 h 137"/>
                    <a:gd name="T2" fmla="*/ 11062 w 112"/>
                    <a:gd name="T3" fmla="*/ 2343 h 137"/>
                    <a:gd name="T4" fmla="*/ 0 w 112"/>
                    <a:gd name="T5" fmla="*/ 9002 h 137"/>
                    <a:gd name="T6" fmla="*/ 16178 w 112"/>
                    <a:gd name="T7" fmla="*/ 27130 h 137"/>
                    <a:gd name="T8" fmla="*/ 15126 w 112"/>
                    <a:gd name="T9" fmla="*/ 36578 h 137"/>
                    <a:gd name="T10" fmla="*/ 11062 w 112"/>
                    <a:gd name="T11" fmla="*/ 42228 h 137"/>
                    <a:gd name="T12" fmla="*/ 12062 w 112"/>
                    <a:gd name="T13" fmla="*/ 51810 h 137"/>
                    <a:gd name="T14" fmla="*/ 18179 w 112"/>
                    <a:gd name="T15" fmla="*/ 58472 h 137"/>
                    <a:gd name="T16" fmla="*/ 25309 w 112"/>
                    <a:gd name="T17" fmla="*/ 65086 h 137"/>
                    <a:gd name="T18" fmla="*/ 32304 w 112"/>
                    <a:gd name="T19" fmla="*/ 58472 h 137"/>
                    <a:gd name="T20" fmla="*/ 52536 w 112"/>
                    <a:gd name="T21" fmla="*/ 41264 h 137"/>
                    <a:gd name="T22" fmla="*/ 49483 w 112"/>
                    <a:gd name="T23" fmla="*/ 24220 h 137"/>
                    <a:gd name="T24" fmla="*/ 50483 w 112"/>
                    <a:gd name="T25" fmla="*/ 17606 h 137"/>
                    <a:gd name="T26" fmla="*/ 56600 w 112"/>
                    <a:gd name="T27" fmla="*/ 16632 h 137"/>
                    <a:gd name="T28" fmla="*/ 54550 w 112"/>
                    <a:gd name="T29" fmla="*/ 9969 h 137"/>
                    <a:gd name="T30" fmla="*/ 38421 w 112"/>
                    <a:gd name="T31" fmla="*/ 1376 h 137"/>
                    <a:gd name="T32" fmla="*/ 27359 w 112"/>
                    <a:gd name="T33" fmla="*/ 3307 h 13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12" h="137">
                      <a:moveTo>
                        <a:pt x="54" y="7"/>
                      </a:moveTo>
                      <a:cubicBezTo>
                        <a:pt x="41" y="3"/>
                        <a:pt x="37" y="3"/>
                        <a:pt x="22" y="5"/>
                      </a:cubicBezTo>
                      <a:cubicBezTo>
                        <a:pt x="8" y="10"/>
                        <a:pt x="11" y="12"/>
                        <a:pt x="0" y="19"/>
                      </a:cubicBezTo>
                      <a:cubicBezTo>
                        <a:pt x="6" y="42"/>
                        <a:pt x="9" y="49"/>
                        <a:pt x="32" y="57"/>
                      </a:cubicBezTo>
                      <a:cubicBezTo>
                        <a:pt x="31" y="64"/>
                        <a:pt x="32" y="71"/>
                        <a:pt x="30" y="77"/>
                      </a:cubicBezTo>
                      <a:cubicBezTo>
                        <a:pt x="29" y="82"/>
                        <a:pt x="22" y="89"/>
                        <a:pt x="22" y="89"/>
                      </a:cubicBezTo>
                      <a:cubicBezTo>
                        <a:pt x="25" y="97"/>
                        <a:pt x="27" y="101"/>
                        <a:pt x="24" y="109"/>
                      </a:cubicBezTo>
                      <a:cubicBezTo>
                        <a:pt x="29" y="116"/>
                        <a:pt x="28" y="120"/>
                        <a:pt x="36" y="123"/>
                      </a:cubicBezTo>
                      <a:cubicBezTo>
                        <a:pt x="38" y="129"/>
                        <a:pt x="50" y="137"/>
                        <a:pt x="50" y="137"/>
                      </a:cubicBezTo>
                      <a:cubicBezTo>
                        <a:pt x="56" y="135"/>
                        <a:pt x="64" y="123"/>
                        <a:pt x="64" y="123"/>
                      </a:cubicBezTo>
                      <a:cubicBezTo>
                        <a:pt x="71" y="89"/>
                        <a:pt x="66" y="90"/>
                        <a:pt x="104" y="87"/>
                      </a:cubicBezTo>
                      <a:cubicBezTo>
                        <a:pt x="105" y="73"/>
                        <a:pt x="111" y="59"/>
                        <a:pt x="98" y="51"/>
                      </a:cubicBezTo>
                      <a:cubicBezTo>
                        <a:pt x="99" y="46"/>
                        <a:pt x="97" y="41"/>
                        <a:pt x="100" y="37"/>
                      </a:cubicBezTo>
                      <a:cubicBezTo>
                        <a:pt x="103" y="34"/>
                        <a:pt x="109" y="38"/>
                        <a:pt x="112" y="35"/>
                      </a:cubicBezTo>
                      <a:cubicBezTo>
                        <a:pt x="112" y="35"/>
                        <a:pt x="109" y="22"/>
                        <a:pt x="108" y="21"/>
                      </a:cubicBezTo>
                      <a:cubicBezTo>
                        <a:pt x="101" y="12"/>
                        <a:pt x="87" y="6"/>
                        <a:pt x="76" y="3"/>
                      </a:cubicBezTo>
                      <a:cubicBezTo>
                        <a:pt x="68" y="5"/>
                        <a:pt x="58" y="0"/>
                        <a:pt x="54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F0000">
                        <a:alpha val="87999"/>
                      </a:srgbClr>
                    </a:gs>
                    <a:gs pos="100000">
                      <a:schemeClr val="bg1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9" name="Line 76"/>
                <p:cNvSpPr>
                  <a:spLocks noChangeShapeType="1"/>
                </p:cNvSpPr>
                <p:nvPr/>
              </p:nvSpPr>
              <p:spPr bwMode="auto">
                <a:xfrm rot="-5400000">
                  <a:off x="3309" y="2671"/>
                  <a:ext cx="665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0" name="Line 77"/>
                <p:cNvSpPr>
                  <a:spLocks noChangeShapeType="1"/>
                </p:cNvSpPr>
                <p:nvPr/>
              </p:nvSpPr>
              <p:spPr bwMode="auto">
                <a:xfrm>
                  <a:off x="3397" y="2504"/>
                  <a:ext cx="101" cy="64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1" name="Freeform 78"/>
                <p:cNvSpPr>
                  <a:spLocks/>
                </p:cNvSpPr>
                <p:nvPr/>
              </p:nvSpPr>
              <p:spPr bwMode="auto">
                <a:xfrm>
                  <a:off x="3425" y="2938"/>
                  <a:ext cx="198" cy="88"/>
                </a:xfrm>
                <a:custGeom>
                  <a:avLst/>
                  <a:gdLst>
                    <a:gd name="T0" fmla="*/ 0 w 249"/>
                    <a:gd name="T1" fmla="*/ 84 h 68"/>
                    <a:gd name="T2" fmla="*/ 21 w 249"/>
                    <a:gd name="T3" fmla="*/ 8 h 68"/>
                    <a:gd name="T4" fmla="*/ 33 w 249"/>
                    <a:gd name="T5" fmla="*/ 135 h 68"/>
                    <a:gd name="T6" fmla="*/ 38 w 249"/>
                    <a:gd name="T7" fmla="*/ 193 h 68"/>
                    <a:gd name="T8" fmla="*/ 72 w 249"/>
                    <a:gd name="T9" fmla="*/ 171 h 68"/>
                    <a:gd name="T10" fmla="*/ 79 w 249"/>
                    <a:gd name="T11" fmla="*/ 248 h 6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49" h="68">
                      <a:moveTo>
                        <a:pt x="0" y="23"/>
                      </a:moveTo>
                      <a:cubicBezTo>
                        <a:pt x="25" y="11"/>
                        <a:pt x="50" y="0"/>
                        <a:pt x="67" y="2"/>
                      </a:cubicBezTo>
                      <a:cubicBezTo>
                        <a:pt x="84" y="4"/>
                        <a:pt x="91" y="28"/>
                        <a:pt x="100" y="37"/>
                      </a:cubicBezTo>
                      <a:cubicBezTo>
                        <a:pt x="109" y="46"/>
                        <a:pt x="99" y="51"/>
                        <a:pt x="120" y="53"/>
                      </a:cubicBezTo>
                      <a:cubicBezTo>
                        <a:pt x="141" y="55"/>
                        <a:pt x="207" y="44"/>
                        <a:pt x="228" y="47"/>
                      </a:cubicBezTo>
                      <a:cubicBezTo>
                        <a:pt x="249" y="50"/>
                        <a:pt x="217" y="38"/>
                        <a:pt x="249" y="68"/>
                      </a:cubicBez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40" name="Oval 79"/>
              <p:cNvSpPr>
                <a:spLocks noChangeArrowheads="1"/>
              </p:cNvSpPr>
              <p:nvPr/>
            </p:nvSpPr>
            <p:spPr bwMode="auto">
              <a:xfrm>
                <a:off x="4350" y="1928"/>
                <a:ext cx="1356" cy="24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CCFFFF">
                      <a:alpha val="49001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80"/>
              <p:cNvSpPr>
                <a:spLocks noChangeShapeType="1"/>
              </p:cNvSpPr>
              <p:nvPr/>
            </p:nvSpPr>
            <p:spPr bwMode="auto">
              <a:xfrm>
                <a:off x="4518" y="1311"/>
                <a:ext cx="0" cy="6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2" name="Line 81"/>
              <p:cNvSpPr>
                <a:spLocks noChangeShapeType="1"/>
              </p:cNvSpPr>
              <p:nvPr/>
            </p:nvSpPr>
            <p:spPr bwMode="auto">
              <a:xfrm>
                <a:off x="5499" y="1301"/>
                <a:ext cx="0" cy="6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3" name="Oval 82"/>
              <p:cNvSpPr>
                <a:spLocks noChangeArrowheads="1"/>
              </p:cNvSpPr>
              <p:nvPr/>
            </p:nvSpPr>
            <p:spPr bwMode="auto">
              <a:xfrm>
                <a:off x="4567" y="2274"/>
                <a:ext cx="845" cy="855"/>
              </a:xfrm>
              <a:prstGeom prst="ellipse">
                <a:avLst/>
              </a:prstGeom>
              <a:noFill/>
              <a:ln w="22225" cap="rnd" algn="ctr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00">
                        <a:alpha val="87057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83"/>
              <p:cNvSpPr>
                <a:spLocks/>
              </p:cNvSpPr>
              <p:nvPr/>
            </p:nvSpPr>
            <p:spPr bwMode="auto">
              <a:xfrm>
                <a:off x="4914" y="2379"/>
                <a:ext cx="593" cy="790"/>
              </a:xfrm>
              <a:custGeom>
                <a:avLst/>
                <a:gdLst>
                  <a:gd name="T0" fmla="*/ 423 w 593"/>
                  <a:gd name="T1" fmla="*/ 0 h 790"/>
                  <a:gd name="T2" fmla="*/ 393 w 593"/>
                  <a:gd name="T3" fmla="*/ 10 h 790"/>
                  <a:gd name="T4" fmla="*/ 381 w 593"/>
                  <a:gd name="T5" fmla="*/ 18 h 790"/>
                  <a:gd name="T6" fmla="*/ 361 w 593"/>
                  <a:gd name="T7" fmla="*/ 64 h 790"/>
                  <a:gd name="T8" fmla="*/ 317 w 593"/>
                  <a:gd name="T9" fmla="*/ 168 h 790"/>
                  <a:gd name="T10" fmla="*/ 301 w 593"/>
                  <a:gd name="T11" fmla="*/ 202 h 790"/>
                  <a:gd name="T12" fmla="*/ 287 w 593"/>
                  <a:gd name="T13" fmla="*/ 260 h 790"/>
                  <a:gd name="T14" fmla="*/ 275 w 593"/>
                  <a:gd name="T15" fmla="*/ 282 h 790"/>
                  <a:gd name="T16" fmla="*/ 247 w 593"/>
                  <a:gd name="T17" fmla="*/ 336 h 790"/>
                  <a:gd name="T18" fmla="*/ 229 w 593"/>
                  <a:gd name="T19" fmla="*/ 380 h 790"/>
                  <a:gd name="T20" fmla="*/ 211 w 593"/>
                  <a:gd name="T21" fmla="*/ 442 h 790"/>
                  <a:gd name="T22" fmla="*/ 191 w 593"/>
                  <a:gd name="T23" fmla="*/ 522 h 790"/>
                  <a:gd name="T24" fmla="*/ 167 w 593"/>
                  <a:gd name="T25" fmla="*/ 578 h 790"/>
                  <a:gd name="T26" fmla="*/ 139 w 593"/>
                  <a:gd name="T27" fmla="*/ 606 h 790"/>
                  <a:gd name="T28" fmla="*/ 117 w 593"/>
                  <a:gd name="T29" fmla="*/ 638 h 790"/>
                  <a:gd name="T30" fmla="*/ 85 w 593"/>
                  <a:gd name="T31" fmla="*/ 696 h 790"/>
                  <a:gd name="T32" fmla="*/ 49 w 593"/>
                  <a:gd name="T33" fmla="*/ 710 h 790"/>
                  <a:gd name="T34" fmla="*/ 25 w 593"/>
                  <a:gd name="T35" fmla="*/ 724 h 790"/>
                  <a:gd name="T36" fmla="*/ 45 w 593"/>
                  <a:gd name="T37" fmla="*/ 790 h 790"/>
                  <a:gd name="T38" fmla="*/ 181 w 593"/>
                  <a:gd name="T39" fmla="*/ 780 h 790"/>
                  <a:gd name="T40" fmla="*/ 205 w 593"/>
                  <a:gd name="T41" fmla="*/ 770 h 790"/>
                  <a:gd name="T42" fmla="*/ 233 w 593"/>
                  <a:gd name="T43" fmla="*/ 758 h 790"/>
                  <a:gd name="T44" fmla="*/ 303 w 593"/>
                  <a:gd name="T45" fmla="*/ 730 h 790"/>
                  <a:gd name="T46" fmla="*/ 375 w 593"/>
                  <a:gd name="T47" fmla="*/ 702 h 790"/>
                  <a:gd name="T48" fmla="*/ 409 w 593"/>
                  <a:gd name="T49" fmla="*/ 680 h 790"/>
                  <a:gd name="T50" fmla="*/ 427 w 593"/>
                  <a:gd name="T51" fmla="*/ 666 h 790"/>
                  <a:gd name="T52" fmla="*/ 437 w 593"/>
                  <a:gd name="T53" fmla="*/ 658 h 790"/>
                  <a:gd name="T54" fmla="*/ 499 w 593"/>
                  <a:gd name="T55" fmla="*/ 576 h 790"/>
                  <a:gd name="T56" fmla="*/ 549 w 593"/>
                  <a:gd name="T57" fmla="*/ 480 h 790"/>
                  <a:gd name="T58" fmla="*/ 573 w 593"/>
                  <a:gd name="T59" fmla="*/ 402 h 790"/>
                  <a:gd name="T60" fmla="*/ 579 w 593"/>
                  <a:gd name="T61" fmla="*/ 370 h 790"/>
                  <a:gd name="T62" fmla="*/ 583 w 593"/>
                  <a:gd name="T63" fmla="*/ 350 h 790"/>
                  <a:gd name="T64" fmla="*/ 547 w 593"/>
                  <a:gd name="T65" fmla="*/ 118 h 790"/>
                  <a:gd name="T66" fmla="*/ 497 w 593"/>
                  <a:gd name="T67" fmla="*/ 66 h 790"/>
                  <a:gd name="T68" fmla="*/ 449 w 593"/>
                  <a:gd name="T69" fmla="*/ 18 h 790"/>
                  <a:gd name="T70" fmla="*/ 423 w 593"/>
                  <a:gd name="T71" fmla="*/ 0 h 79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93" h="790">
                    <a:moveTo>
                      <a:pt x="423" y="0"/>
                    </a:moveTo>
                    <a:cubicBezTo>
                      <a:pt x="413" y="3"/>
                      <a:pt x="403" y="7"/>
                      <a:pt x="393" y="10"/>
                    </a:cubicBezTo>
                    <a:cubicBezTo>
                      <a:pt x="388" y="12"/>
                      <a:pt x="381" y="18"/>
                      <a:pt x="381" y="18"/>
                    </a:cubicBezTo>
                    <a:cubicBezTo>
                      <a:pt x="379" y="36"/>
                      <a:pt x="374" y="51"/>
                      <a:pt x="361" y="64"/>
                    </a:cubicBezTo>
                    <a:cubicBezTo>
                      <a:pt x="352" y="100"/>
                      <a:pt x="335" y="136"/>
                      <a:pt x="317" y="168"/>
                    </a:cubicBezTo>
                    <a:cubicBezTo>
                      <a:pt x="311" y="179"/>
                      <a:pt x="308" y="191"/>
                      <a:pt x="301" y="202"/>
                    </a:cubicBezTo>
                    <a:cubicBezTo>
                      <a:pt x="299" y="222"/>
                      <a:pt x="296" y="242"/>
                      <a:pt x="287" y="260"/>
                    </a:cubicBezTo>
                    <a:cubicBezTo>
                      <a:pt x="283" y="267"/>
                      <a:pt x="275" y="282"/>
                      <a:pt x="275" y="282"/>
                    </a:cubicBezTo>
                    <a:cubicBezTo>
                      <a:pt x="272" y="299"/>
                      <a:pt x="256" y="320"/>
                      <a:pt x="247" y="336"/>
                    </a:cubicBezTo>
                    <a:cubicBezTo>
                      <a:pt x="239" y="350"/>
                      <a:pt x="236" y="366"/>
                      <a:pt x="229" y="380"/>
                    </a:cubicBezTo>
                    <a:cubicBezTo>
                      <a:pt x="225" y="401"/>
                      <a:pt x="215" y="421"/>
                      <a:pt x="211" y="442"/>
                    </a:cubicBezTo>
                    <a:cubicBezTo>
                      <a:pt x="206" y="468"/>
                      <a:pt x="202" y="498"/>
                      <a:pt x="191" y="522"/>
                    </a:cubicBezTo>
                    <a:cubicBezTo>
                      <a:pt x="182" y="542"/>
                      <a:pt x="185" y="564"/>
                      <a:pt x="167" y="578"/>
                    </a:cubicBezTo>
                    <a:cubicBezTo>
                      <a:pt x="161" y="590"/>
                      <a:pt x="150" y="599"/>
                      <a:pt x="139" y="606"/>
                    </a:cubicBezTo>
                    <a:cubicBezTo>
                      <a:pt x="132" y="616"/>
                      <a:pt x="126" y="629"/>
                      <a:pt x="117" y="638"/>
                    </a:cubicBezTo>
                    <a:cubicBezTo>
                      <a:pt x="114" y="651"/>
                      <a:pt x="96" y="687"/>
                      <a:pt x="85" y="696"/>
                    </a:cubicBezTo>
                    <a:cubicBezTo>
                      <a:pt x="76" y="704"/>
                      <a:pt x="61" y="706"/>
                      <a:pt x="49" y="710"/>
                    </a:cubicBezTo>
                    <a:cubicBezTo>
                      <a:pt x="40" y="713"/>
                      <a:pt x="34" y="721"/>
                      <a:pt x="25" y="724"/>
                    </a:cubicBezTo>
                    <a:cubicBezTo>
                      <a:pt x="0" y="749"/>
                      <a:pt x="17" y="784"/>
                      <a:pt x="45" y="790"/>
                    </a:cubicBezTo>
                    <a:cubicBezTo>
                      <a:pt x="97" y="788"/>
                      <a:pt x="135" y="789"/>
                      <a:pt x="181" y="780"/>
                    </a:cubicBezTo>
                    <a:cubicBezTo>
                      <a:pt x="190" y="775"/>
                      <a:pt x="195" y="772"/>
                      <a:pt x="205" y="770"/>
                    </a:cubicBezTo>
                    <a:cubicBezTo>
                      <a:pt x="215" y="764"/>
                      <a:pt x="222" y="760"/>
                      <a:pt x="233" y="758"/>
                    </a:cubicBezTo>
                    <a:cubicBezTo>
                      <a:pt x="255" y="747"/>
                      <a:pt x="280" y="738"/>
                      <a:pt x="303" y="730"/>
                    </a:cubicBezTo>
                    <a:cubicBezTo>
                      <a:pt x="327" y="722"/>
                      <a:pt x="350" y="707"/>
                      <a:pt x="375" y="702"/>
                    </a:cubicBezTo>
                    <a:cubicBezTo>
                      <a:pt x="386" y="694"/>
                      <a:pt x="398" y="688"/>
                      <a:pt x="409" y="680"/>
                    </a:cubicBezTo>
                    <a:cubicBezTo>
                      <a:pt x="415" y="675"/>
                      <a:pt x="421" y="671"/>
                      <a:pt x="427" y="666"/>
                    </a:cubicBezTo>
                    <a:cubicBezTo>
                      <a:pt x="430" y="663"/>
                      <a:pt x="437" y="658"/>
                      <a:pt x="437" y="658"/>
                    </a:cubicBezTo>
                    <a:cubicBezTo>
                      <a:pt x="452" y="628"/>
                      <a:pt x="481" y="605"/>
                      <a:pt x="499" y="576"/>
                    </a:cubicBezTo>
                    <a:cubicBezTo>
                      <a:pt x="519" y="545"/>
                      <a:pt x="530" y="511"/>
                      <a:pt x="549" y="480"/>
                    </a:cubicBezTo>
                    <a:cubicBezTo>
                      <a:pt x="556" y="453"/>
                      <a:pt x="569" y="430"/>
                      <a:pt x="573" y="402"/>
                    </a:cubicBezTo>
                    <a:cubicBezTo>
                      <a:pt x="574" y="391"/>
                      <a:pt x="577" y="381"/>
                      <a:pt x="579" y="370"/>
                    </a:cubicBezTo>
                    <a:cubicBezTo>
                      <a:pt x="581" y="363"/>
                      <a:pt x="583" y="350"/>
                      <a:pt x="583" y="350"/>
                    </a:cubicBezTo>
                    <a:cubicBezTo>
                      <a:pt x="582" y="284"/>
                      <a:pt x="593" y="180"/>
                      <a:pt x="547" y="118"/>
                    </a:cubicBezTo>
                    <a:cubicBezTo>
                      <a:pt x="542" y="102"/>
                      <a:pt x="512" y="74"/>
                      <a:pt x="497" y="66"/>
                    </a:cubicBezTo>
                    <a:cubicBezTo>
                      <a:pt x="485" y="50"/>
                      <a:pt x="466" y="29"/>
                      <a:pt x="449" y="18"/>
                    </a:cubicBezTo>
                    <a:cubicBezTo>
                      <a:pt x="442" y="8"/>
                      <a:pt x="434" y="4"/>
                      <a:pt x="4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5" name="Freeform 84"/>
              <p:cNvSpPr>
                <a:spLocks/>
              </p:cNvSpPr>
              <p:nvPr/>
            </p:nvSpPr>
            <p:spPr bwMode="auto">
              <a:xfrm>
                <a:off x="4567" y="2347"/>
                <a:ext cx="318" cy="814"/>
              </a:xfrm>
              <a:custGeom>
                <a:avLst/>
                <a:gdLst>
                  <a:gd name="T0" fmla="*/ 50 w 318"/>
                  <a:gd name="T1" fmla="*/ 0 h 814"/>
                  <a:gd name="T2" fmla="*/ 68 w 318"/>
                  <a:gd name="T3" fmla="*/ 10 h 814"/>
                  <a:gd name="T4" fmla="*/ 130 w 318"/>
                  <a:gd name="T5" fmla="*/ 34 h 814"/>
                  <a:gd name="T6" fmla="*/ 150 w 318"/>
                  <a:gd name="T7" fmla="*/ 116 h 814"/>
                  <a:gd name="T8" fmla="*/ 198 w 318"/>
                  <a:gd name="T9" fmla="*/ 514 h 814"/>
                  <a:gd name="T10" fmla="*/ 234 w 318"/>
                  <a:gd name="T11" fmla="*/ 584 h 814"/>
                  <a:gd name="T12" fmla="*/ 248 w 318"/>
                  <a:gd name="T13" fmla="*/ 606 h 814"/>
                  <a:gd name="T14" fmla="*/ 282 w 318"/>
                  <a:gd name="T15" fmla="*/ 656 h 814"/>
                  <a:gd name="T16" fmla="*/ 300 w 318"/>
                  <a:gd name="T17" fmla="*/ 732 h 814"/>
                  <a:gd name="T18" fmla="*/ 316 w 318"/>
                  <a:gd name="T19" fmla="*/ 760 h 814"/>
                  <a:gd name="T20" fmla="*/ 318 w 318"/>
                  <a:gd name="T21" fmla="*/ 778 h 814"/>
                  <a:gd name="T22" fmla="*/ 294 w 318"/>
                  <a:gd name="T23" fmla="*/ 814 h 814"/>
                  <a:gd name="T24" fmla="*/ 254 w 318"/>
                  <a:gd name="T25" fmla="*/ 812 h 814"/>
                  <a:gd name="T26" fmla="*/ 150 w 318"/>
                  <a:gd name="T27" fmla="*/ 754 h 814"/>
                  <a:gd name="T28" fmla="*/ 86 w 318"/>
                  <a:gd name="T29" fmla="*/ 640 h 814"/>
                  <a:gd name="T30" fmla="*/ 56 w 318"/>
                  <a:gd name="T31" fmla="*/ 544 h 814"/>
                  <a:gd name="T32" fmla="*/ 20 w 318"/>
                  <a:gd name="T33" fmla="*/ 514 h 814"/>
                  <a:gd name="T34" fmla="*/ 8 w 318"/>
                  <a:gd name="T35" fmla="*/ 502 h 814"/>
                  <a:gd name="T36" fmla="*/ 2 w 318"/>
                  <a:gd name="T37" fmla="*/ 496 h 814"/>
                  <a:gd name="T38" fmla="*/ 0 w 318"/>
                  <a:gd name="T39" fmla="*/ 48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814">
                    <a:moveTo>
                      <a:pt x="50" y="0"/>
                    </a:moveTo>
                    <a:cubicBezTo>
                      <a:pt x="64" y="9"/>
                      <a:pt x="57" y="6"/>
                      <a:pt x="68" y="10"/>
                    </a:cubicBezTo>
                    <a:cubicBezTo>
                      <a:pt x="79" y="27"/>
                      <a:pt x="112" y="32"/>
                      <a:pt x="130" y="34"/>
                    </a:cubicBezTo>
                    <a:cubicBezTo>
                      <a:pt x="132" y="65"/>
                      <a:pt x="133" y="90"/>
                      <a:pt x="150" y="116"/>
                    </a:cubicBezTo>
                    <a:cubicBezTo>
                      <a:pt x="162" y="211"/>
                      <a:pt x="127" y="420"/>
                      <a:pt x="198" y="514"/>
                    </a:cubicBezTo>
                    <a:cubicBezTo>
                      <a:pt x="206" y="537"/>
                      <a:pt x="217" y="567"/>
                      <a:pt x="234" y="584"/>
                    </a:cubicBezTo>
                    <a:cubicBezTo>
                      <a:pt x="238" y="594"/>
                      <a:pt x="239" y="600"/>
                      <a:pt x="248" y="606"/>
                    </a:cubicBezTo>
                    <a:cubicBezTo>
                      <a:pt x="258" y="626"/>
                      <a:pt x="276" y="633"/>
                      <a:pt x="282" y="656"/>
                    </a:cubicBezTo>
                    <a:cubicBezTo>
                      <a:pt x="283" y="673"/>
                      <a:pt x="276" y="724"/>
                      <a:pt x="300" y="732"/>
                    </a:cubicBezTo>
                    <a:cubicBezTo>
                      <a:pt x="309" y="741"/>
                      <a:pt x="305" y="756"/>
                      <a:pt x="316" y="760"/>
                    </a:cubicBezTo>
                    <a:cubicBezTo>
                      <a:pt x="314" y="766"/>
                      <a:pt x="318" y="778"/>
                      <a:pt x="318" y="778"/>
                    </a:cubicBezTo>
                    <a:cubicBezTo>
                      <a:pt x="315" y="793"/>
                      <a:pt x="309" y="809"/>
                      <a:pt x="294" y="814"/>
                    </a:cubicBezTo>
                    <a:cubicBezTo>
                      <a:pt x="281" y="813"/>
                      <a:pt x="267" y="814"/>
                      <a:pt x="254" y="812"/>
                    </a:cubicBezTo>
                    <a:cubicBezTo>
                      <a:pt x="220" y="807"/>
                      <a:pt x="184" y="765"/>
                      <a:pt x="150" y="754"/>
                    </a:cubicBezTo>
                    <a:cubicBezTo>
                      <a:pt x="124" y="720"/>
                      <a:pt x="105" y="679"/>
                      <a:pt x="86" y="640"/>
                    </a:cubicBezTo>
                    <a:cubicBezTo>
                      <a:pt x="71" y="610"/>
                      <a:pt x="75" y="573"/>
                      <a:pt x="56" y="544"/>
                    </a:cubicBezTo>
                    <a:cubicBezTo>
                      <a:pt x="51" y="526"/>
                      <a:pt x="37" y="517"/>
                      <a:pt x="20" y="514"/>
                    </a:cubicBezTo>
                    <a:cubicBezTo>
                      <a:pt x="16" y="510"/>
                      <a:pt x="12" y="506"/>
                      <a:pt x="8" y="502"/>
                    </a:cubicBezTo>
                    <a:cubicBezTo>
                      <a:pt x="6" y="500"/>
                      <a:pt x="2" y="496"/>
                      <a:pt x="2" y="496"/>
                    </a:cubicBezTo>
                    <a:cubicBezTo>
                      <a:pt x="0" y="489"/>
                      <a:pt x="0" y="492"/>
                      <a:pt x="0" y="488"/>
                    </a:cubicBezTo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00FF00">
                            <a:gamma/>
                            <a:tint val="28627"/>
                            <a:invGamma/>
                          </a:srgbClr>
                        </a:gs>
                        <a:gs pos="50000">
                          <a:srgbClr val="00FF00">
                            <a:alpha val="87000"/>
                          </a:srgbClr>
                        </a:gs>
                        <a:gs pos="100000">
                          <a:srgbClr val="00FF00">
                            <a:gamma/>
                            <a:tint val="28627"/>
                            <a:invGamma/>
                          </a:srgb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46" name="Freeform 85"/>
              <p:cNvSpPr>
                <a:spLocks/>
              </p:cNvSpPr>
              <p:nvPr/>
            </p:nvSpPr>
            <p:spPr bwMode="auto">
              <a:xfrm>
                <a:off x="4509" y="2381"/>
                <a:ext cx="386" cy="763"/>
              </a:xfrm>
              <a:custGeom>
                <a:avLst/>
                <a:gdLst>
                  <a:gd name="T0" fmla="*/ 161 w 386"/>
                  <a:gd name="T1" fmla="*/ 13 h 763"/>
                  <a:gd name="T2" fmla="*/ 172 w 386"/>
                  <a:gd name="T3" fmla="*/ 6 h 763"/>
                  <a:gd name="T4" fmla="*/ 193 w 386"/>
                  <a:gd name="T5" fmla="*/ 7 h 763"/>
                  <a:gd name="T6" fmla="*/ 205 w 386"/>
                  <a:gd name="T7" fmla="*/ 16 h 763"/>
                  <a:gd name="T8" fmla="*/ 230 w 386"/>
                  <a:gd name="T9" fmla="*/ 142 h 763"/>
                  <a:gd name="T10" fmla="*/ 244 w 386"/>
                  <a:gd name="T11" fmla="*/ 183 h 763"/>
                  <a:gd name="T12" fmla="*/ 253 w 386"/>
                  <a:gd name="T13" fmla="*/ 382 h 763"/>
                  <a:gd name="T14" fmla="*/ 260 w 386"/>
                  <a:gd name="T15" fmla="*/ 412 h 763"/>
                  <a:gd name="T16" fmla="*/ 265 w 386"/>
                  <a:gd name="T17" fmla="*/ 430 h 763"/>
                  <a:gd name="T18" fmla="*/ 272 w 386"/>
                  <a:gd name="T19" fmla="*/ 445 h 763"/>
                  <a:gd name="T20" fmla="*/ 277 w 386"/>
                  <a:gd name="T21" fmla="*/ 457 h 763"/>
                  <a:gd name="T22" fmla="*/ 299 w 386"/>
                  <a:gd name="T23" fmla="*/ 495 h 763"/>
                  <a:gd name="T24" fmla="*/ 301 w 386"/>
                  <a:gd name="T25" fmla="*/ 535 h 763"/>
                  <a:gd name="T26" fmla="*/ 307 w 386"/>
                  <a:gd name="T27" fmla="*/ 553 h 763"/>
                  <a:gd name="T28" fmla="*/ 325 w 386"/>
                  <a:gd name="T29" fmla="*/ 594 h 763"/>
                  <a:gd name="T30" fmla="*/ 335 w 386"/>
                  <a:gd name="T31" fmla="*/ 613 h 763"/>
                  <a:gd name="T32" fmla="*/ 340 w 386"/>
                  <a:gd name="T33" fmla="*/ 640 h 763"/>
                  <a:gd name="T34" fmla="*/ 349 w 386"/>
                  <a:gd name="T35" fmla="*/ 679 h 763"/>
                  <a:gd name="T36" fmla="*/ 364 w 386"/>
                  <a:gd name="T37" fmla="*/ 693 h 763"/>
                  <a:gd name="T38" fmla="*/ 379 w 386"/>
                  <a:gd name="T39" fmla="*/ 718 h 763"/>
                  <a:gd name="T40" fmla="*/ 346 w 386"/>
                  <a:gd name="T41" fmla="*/ 757 h 763"/>
                  <a:gd name="T42" fmla="*/ 277 w 386"/>
                  <a:gd name="T43" fmla="*/ 753 h 763"/>
                  <a:gd name="T44" fmla="*/ 248 w 386"/>
                  <a:gd name="T45" fmla="*/ 744 h 763"/>
                  <a:gd name="T46" fmla="*/ 227 w 386"/>
                  <a:gd name="T47" fmla="*/ 738 h 763"/>
                  <a:gd name="T48" fmla="*/ 167 w 386"/>
                  <a:gd name="T49" fmla="*/ 703 h 763"/>
                  <a:gd name="T50" fmla="*/ 118 w 386"/>
                  <a:gd name="T51" fmla="*/ 676 h 763"/>
                  <a:gd name="T52" fmla="*/ 98 w 386"/>
                  <a:gd name="T53" fmla="*/ 664 h 763"/>
                  <a:gd name="T54" fmla="*/ 68 w 386"/>
                  <a:gd name="T55" fmla="*/ 630 h 763"/>
                  <a:gd name="T56" fmla="*/ 59 w 386"/>
                  <a:gd name="T57" fmla="*/ 613 h 763"/>
                  <a:gd name="T58" fmla="*/ 44 w 386"/>
                  <a:gd name="T59" fmla="*/ 573 h 763"/>
                  <a:gd name="T60" fmla="*/ 38 w 386"/>
                  <a:gd name="T61" fmla="*/ 543 h 763"/>
                  <a:gd name="T62" fmla="*/ 32 w 386"/>
                  <a:gd name="T63" fmla="*/ 493 h 763"/>
                  <a:gd name="T64" fmla="*/ 38 w 386"/>
                  <a:gd name="T65" fmla="*/ 210 h 763"/>
                  <a:gd name="T66" fmla="*/ 47 w 386"/>
                  <a:gd name="T67" fmla="*/ 172 h 763"/>
                  <a:gd name="T68" fmla="*/ 64 w 386"/>
                  <a:gd name="T69" fmla="*/ 129 h 763"/>
                  <a:gd name="T70" fmla="*/ 83 w 386"/>
                  <a:gd name="T71" fmla="*/ 88 h 763"/>
                  <a:gd name="T72" fmla="*/ 98 w 386"/>
                  <a:gd name="T73" fmla="*/ 63 h 763"/>
                  <a:gd name="T74" fmla="*/ 113 w 386"/>
                  <a:gd name="T75" fmla="*/ 42 h 763"/>
                  <a:gd name="T76" fmla="*/ 133 w 386"/>
                  <a:gd name="T77" fmla="*/ 31 h 763"/>
                  <a:gd name="T78" fmla="*/ 161 w 386"/>
                  <a:gd name="T79" fmla="*/ 13 h 76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386" h="763">
                    <a:moveTo>
                      <a:pt x="161" y="13"/>
                    </a:moveTo>
                    <a:cubicBezTo>
                      <a:pt x="164" y="7"/>
                      <a:pt x="166" y="7"/>
                      <a:pt x="172" y="6"/>
                    </a:cubicBezTo>
                    <a:cubicBezTo>
                      <a:pt x="179" y="0"/>
                      <a:pt x="185" y="5"/>
                      <a:pt x="193" y="7"/>
                    </a:cubicBezTo>
                    <a:cubicBezTo>
                      <a:pt x="198" y="10"/>
                      <a:pt x="201" y="11"/>
                      <a:pt x="205" y="16"/>
                    </a:cubicBezTo>
                    <a:cubicBezTo>
                      <a:pt x="206" y="82"/>
                      <a:pt x="199" y="95"/>
                      <a:pt x="230" y="142"/>
                    </a:cubicBezTo>
                    <a:cubicBezTo>
                      <a:pt x="233" y="156"/>
                      <a:pt x="239" y="170"/>
                      <a:pt x="244" y="183"/>
                    </a:cubicBezTo>
                    <a:cubicBezTo>
                      <a:pt x="244" y="263"/>
                      <a:pt x="236" y="315"/>
                      <a:pt x="253" y="382"/>
                    </a:cubicBezTo>
                    <a:cubicBezTo>
                      <a:pt x="254" y="392"/>
                      <a:pt x="254" y="404"/>
                      <a:pt x="260" y="412"/>
                    </a:cubicBezTo>
                    <a:cubicBezTo>
                      <a:pt x="262" y="418"/>
                      <a:pt x="262" y="424"/>
                      <a:pt x="265" y="430"/>
                    </a:cubicBezTo>
                    <a:cubicBezTo>
                      <a:pt x="266" y="436"/>
                      <a:pt x="269" y="440"/>
                      <a:pt x="272" y="445"/>
                    </a:cubicBezTo>
                    <a:cubicBezTo>
                      <a:pt x="274" y="449"/>
                      <a:pt x="277" y="457"/>
                      <a:pt x="277" y="457"/>
                    </a:cubicBezTo>
                    <a:cubicBezTo>
                      <a:pt x="279" y="470"/>
                      <a:pt x="291" y="485"/>
                      <a:pt x="299" y="495"/>
                    </a:cubicBezTo>
                    <a:cubicBezTo>
                      <a:pt x="300" y="508"/>
                      <a:pt x="300" y="522"/>
                      <a:pt x="301" y="535"/>
                    </a:cubicBezTo>
                    <a:cubicBezTo>
                      <a:pt x="301" y="541"/>
                      <a:pt x="307" y="553"/>
                      <a:pt x="307" y="553"/>
                    </a:cubicBezTo>
                    <a:cubicBezTo>
                      <a:pt x="310" y="568"/>
                      <a:pt x="314" y="583"/>
                      <a:pt x="325" y="594"/>
                    </a:cubicBezTo>
                    <a:cubicBezTo>
                      <a:pt x="326" y="602"/>
                      <a:pt x="330" y="607"/>
                      <a:pt x="335" y="613"/>
                    </a:cubicBezTo>
                    <a:cubicBezTo>
                      <a:pt x="336" y="622"/>
                      <a:pt x="336" y="632"/>
                      <a:pt x="340" y="640"/>
                    </a:cubicBezTo>
                    <a:cubicBezTo>
                      <a:pt x="341" y="651"/>
                      <a:pt x="343" y="671"/>
                      <a:pt x="349" y="679"/>
                    </a:cubicBezTo>
                    <a:cubicBezTo>
                      <a:pt x="351" y="690"/>
                      <a:pt x="354" y="690"/>
                      <a:pt x="364" y="693"/>
                    </a:cubicBezTo>
                    <a:cubicBezTo>
                      <a:pt x="372" y="699"/>
                      <a:pt x="373" y="710"/>
                      <a:pt x="379" y="718"/>
                    </a:cubicBezTo>
                    <a:cubicBezTo>
                      <a:pt x="377" y="763"/>
                      <a:pt x="386" y="756"/>
                      <a:pt x="346" y="757"/>
                    </a:cubicBezTo>
                    <a:cubicBezTo>
                      <a:pt x="323" y="756"/>
                      <a:pt x="300" y="757"/>
                      <a:pt x="277" y="753"/>
                    </a:cubicBezTo>
                    <a:cubicBezTo>
                      <a:pt x="268" y="749"/>
                      <a:pt x="258" y="745"/>
                      <a:pt x="248" y="744"/>
                    </a:cubicBezTo>
                    <a:cubicBezTo>
                      <a:pt x="241" y="741"/>
                      <a:pt x="227" y="738"/>
                      <a:pt x="227" y="738"/>
                    </a:cubicBezTo>
                    <a:cubicBezTo>
                      <a:pt x="209" y="723"/>
                      <a:pt x="187" y="715"/>
                      <a:pt x="167" y="703"/>
                    </a:cubicBezTo>
                    <a:cubicBezTo>
                      <a:pt x="152" y="694"/>
                      <a:pt x="135" y="682"/>
                      <a:pt x="118" y="676"/>
                    </a:cubicBezTo>
                    <a:cubicBezTo>
                      <a:pt x="112" y="671"/>
                      <a:pt x="105" y="668"/>
                      <a:pt x="98" y="664"/>
                    </a:cubicBezTo>
                    <a:cubicBezTo>
                      <a:pt x="90" y="652"/>
                      <a:pt x="77" y="642"/>
                      <a:pt x="68" y="630"/>
                    </a:cubicBezTo>
                    <a:cubicBezTo>
                      <a:pt x="67" y="623"/>
                      <a:pt x="62" y="619"/>
                      <a:pt x="59" y="613"/>
                    </a:cubicBezTo>
                    <a:cubicBezTo>
                      <a:pt x="57" y="599"/>
                      <a:pt x="47" y="588"/>
                      <a:pt x="44" y="573"/>
                    </a:cubicBezTo>
                    <a:cubicBezTo>
                      <a:pt x="42" y="563"/>
                      <a:pt x="41" y="553"/>
                      <a:pt x="38" y="543"/>
                    </a:cubicBezTo>
                    <a:cubicBezTo>
                      <a:pt x="36" y="526"/>
                      <a:pt x="35" y="510"/>
                      <a:pt x="32" y="493"/>
                    </a:cubicBezTo>
                    <a:cubicBezTo>
                      <a:pt x="29" y="407"/>
                      <a:pt x="0" y="286"/>
                      <a:pt x="38" y="210"/>
                    </a:cubicBezTo>
                    <a:cubicBezTo>
                      <a:pt x="39" y="198"/>
                      <a:pt x="40" y="183"/>
                      <a:pt x="47" y="172"/>
                    </a:cubicBezTo>
                    <a:cubicBezTo>
                      <a:pt x="50" y="158"/>
                      <a:pt x="55" y="141"/>
                      <a:pt x="64" y="129"/>
                    </a:cubicBezTo>
                    <a:cubicBezTo>
                      <a:pt x="66" y="115"/>
                      <a:pt x="74" y="99"/>
                      <a:pt x="83" y="88"/>
                    </a:cubicBezTo>
                    <a:cubicBezTo>
                      <a:pt x="86" y="79"/>
                      <a:pt x="91" y="70"/>
                      <a:pt x="98" y="63"/>
                    </a:cubicBezTo>
                    <a:cubicBezTo>
                      <a:pt x="101" y="55"/>
                      <a:pt x="106" y="47"/>
                      <a:pt x="113" y="42"/>
                    </a:cubicBezTo>
                    <a:cubicBezTo>
                      <a:pt x="117" y="35"/>
                      <a:pt x="125" y="34"/>
                      <a:pt x="133" y="31"/>
                    </a:cubicBezTo>
                    <a:cubicBezTo>
                      <a:pt x="138" y="28"/>
                      <a:pt x="158" y="5"/>
                      <a:pt x="161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pic>
            <p:nvPicPr>
              <p:cNvPr id="47" name="Picture 8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3" y="2448"/>
                <a:ext cx="573" cy="5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00FF00">
                            <a:gamma/>
                            <a:tint val="28627"/>
                            <a:invGamma/>
                          </a:srgbClr>
                        </a:gs>
                        <a:gs pos="50000">
                          <a:srgbClr val="00FF00">
                            <a:alpha val="87000"/>
                          </a:srgbClr>
                        </a:gs>
                        <a:gs pos="100000">
                          <a:srgbClr val="00FF00">
                            <a:gamma/>
                            <a:tint val="28627"/>
                            <a:invGamma/>
                          </a:srgb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8" name="Line 87"/>
              <p:cNvSpPr>
                <a:spLocks noChangeShapeType="1"/>
              </p:cNvSpPr>
              <p:nvPr/>
            </p:nvSpPr>
            <p:spPr bwMode="auto">
              <a:xfrm flipH="1">
                <a:off x="5195" y="2134"/>
                <a:ext cx="302" cy="3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9" name="Line 88"/>
              <p:cNvSpPr>
                <a:spLocks noChangeShapeType="1"/>
              </p:cNvSpPr>
              <p:nvPr/>
            </p:nvSpPr>
            <p:spPr bwMode="auto">
              <a:xfrm>
                <a:off x="4518" y="2127"/>
                <a:ext cx="289" cy="3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0" name="Freeform 89"/>
              <p:cNvSpPr>
                <a:spLocks/>
              </p:cNvSpPr>
              <p:nvPr/>
            </p:nvSpPr>
            <p:spPr bwMode="auto">
              <a:xfrm>
                <a:off x="5282" y="2366"/>
                <a:ext cx="110" cy="358"/>
              </a:xfrm>
              <a:custGeom>
                <a:avLst/>
                <a:gdLst>
                  <a:gd name="T0" fmla="*/ 60 w 110"/>
                  <a:gd name="T1" fmla="*/ 7 h 358"/>
                  <a:gd name="T2" fmla="*/ 33 w 110"/>
                  <a:gd name="T3" fmla="*/ 10 h 358"/>
                  <a:gd name="T4" fmla="*/ 15 w 110"/>
                  <a:gd name="T5" fmla="*/ 16 h 358"/>
                  <a:gd name="T6" fmla="*/ 0 w 110"/>
                  <a:gd name="T7" fmla="*/ 49 h 358"/>
                  <a:gd name="T8" fmla="*/ 12 w 110"/>
                  <a:gd name="T9" fmla="*/ 178 h 358"/>
                  <a:gd name="T10" fmla="*/ 21 w 110"/>
                  <a:gd name="T11" fmla="*/ 292 h 358"/>
                  <a:gd name="T12" fmla="*/ 33 w 110"/>
                  <a:gd name="T13" fmla="*/ 328 h 358"/>
                  <a:gd name="T14" fmla="*/ 39 w 110"/>
                  <a:gd name="T15" fmla="*/ 352 h 358"/>
                  <a:gd name="T16" fmla="*/ 57 w 110"/>
                  <a:gd name="T17" fmla="*/ 358 h 358"/>
                  <a:gd name="T18" fmla="*/ 108 w 110"/>
                  <a:gd name="T19" fmla="*/ 283 h 358"/>
                  <a:gd name="T20" fmla="*/ 96 w 110"/>
                  <a:gd name="T21" fmla="*/ 115 h 358"/>
                  <a:gd name="T22" fmla="*/ 78 w 110"/>
                  <a:gd name="T23" fmla="*/ 58 h 358"/>
                  <a:gd name="T24" fmla="*/ 75 w 110"/>
                  <a:gd name="T25" fmla="*/ 22 h 358"/>
                  <a:gd name="T26" fmla="*/ 60 w 110"/>
                  <a:gd name="T27" fmla="*/ 7 h 35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10" h="358">
                    <a:moveTo>
                      <a:pt x="60" y="7"/>
                    </a:moveTo>
                    <a:cubicBezTo>
                      <a:pt x="51" y="8"/>
                      <a:pt x="42" y="8"/>
                      <a:pt x="33" y="10"/>
                    </a:cubicBezTo>
                    <a:cubicBezTo>
                      <a:pt x="27" y="11"/>
                      <a:pt x="15" y="16"/>
                      <a:pt x="15" y="16"/>
                    </a:cubicBezTo>
                    <a:cubicBezTo>
                      <a:pt x="13" y="28"/>
                      <a:pt x="0" y="49"/>
                      <a:pt x="0" y="49"/>
                    </a:cubicBezTo>
                    <a:cubicBezTo>
                      <a:pt x="4" y="92"/>
                      <a:pt x="5" y="136"/>
                      <a:pt x="12" y="178"/>
                    </a:cubicBezTo>
                    <a:cubicBezTo>
                      <a:pt x="13" y="192"/>
                      <a:pt x="9" y="268"/>
                      <a:pt x="21" y="292"/>
                    </a:cubicBezTo>
                    <a:cubicBezTo>
                      <a:pt x="28" y="306"/>
                      <a:pt x="29" y="311"/>
                      <a:pt x="33" y="328"/>
                    </a:cubicBezTo>
                    <a:cubicBezTo>
                      <a:pt x="35" y="336"/>
                      <a:pt x="31" y="349"/>
                      <a:pt x="39" y="352"/>
                    </a:cubicBezTo>
                    <a:cubicBezTo>
                      <a:pt x="45" y="354"/>
                      <a:pt x="57" y="358"/>
                      <a:pt x="57" y="358"/>
                    </a:cubicBezTo>
                    <a:cubicBezTo>
                      <a:pt x="86" y="351"/>
                      <a:pt x="96" y="307"/>
                      <a:pt x="108" y="283"/>
                    </a:cubicBezTo>
                    <a:cubicBezTo>
                      <a:pt x="107" y="223"/>
                      <a:pt x="110" y="171"/>
                      <a:pt x="96" y="115"/>
                    </a:cubicBezTo>
                    <a:cubicBezTo>
                      <a:pt x="93" y="89"/>
                      <a:pt x="85" y="80"/>
                      <a:pt x="78" y="58"/>
                    </a:cubicBezTo>
                    <a:cubicBezTo>
                      <a:pt x="77" y="46"/>
                      <a:pt x="80" y="33"/>
                      <a:pt x="75" y="22"/>
                    </a:cubicBezTo>
                    <a:cubicBezTo>
                      <a:pt x="65" y="0"/>
                      <a:pt x="50" y="17"/>
                      <a:pt x="60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1" name="Oval 90"/>
              <p:cNvSpPr>
                <a:spLocks noChangeArrowheads="1"/>
              </p:cNvSpPr>
              <p:nvPr/>
            </p:nvSpPr>
            <p:spPr bwMode="auto">
              <a:xfrm>
                <a:off x="4792" y="3017"/>
                <a:ext cx="249" cy="228"/>
              </a:xfrm>
              <a:prstGeom prst="ellipse">
                <a:avLst/>
              </a:prstGeom>
              <a:noFill/>
              <a:ln w="22225" cap="rnd" algn="ctr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00">
                        <a:alpha val="87057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Oval 91"/>
              <p:cNvSpPr>
                <a:spLocks noChangeArrowheads="1"/>
              </p:cNvSpPr>
              <p:nvPr/>
            </p:nvSpPr>
            <p:spPr bwMode="auto">
              <a:xfrm>
                <a:off x="4840" y="3073"/>
                <a:ext cx="132" cy="153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92"/>
              <p:cNvSpPr>
                <a:spLocks noChangeShapeType="1"/>
              </p:cNvSpPr>
              <p:nvPr/>
            </p:nvSpPr>
            <p:spPr bwMode="auto">
              <a:xfrm rot="-5400000">
                <a:off x="4718" y="2680"/>
                <a:ext cx="665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4" name="Line 93"/>
              <p:cNvSpPr>
                <a:spLocks noChangeShapeType="1"/>
              </p:cNvSpPr>
              <p:nvPr/>
            </p:nvSpPr>
            <p:spPr bwMode="auto">
              <a:xfrm>
                <a:off x="4806" y="2513"/>
                <a:ext cx="101" cy="64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5" name="Freeform 94"/>
              <p:cNvSpPr>
                <a:spLocks/>
              </p:cNvSpPr>
              <p:nvPr/>
            </p:nvSpPr>
            <p:spPr bwMode="auto">
              <a:xfrm>
                <a:off x="4680" y="3004"/>
                <a:ext cx="459" cy="399"/>
              </a:xfrm>
              <a:custGeom>
                <a:avLst/>
                <a:gdLst>
                  <a:gd name="T0" fmla="*/ 321 w 459"/>
                  <a:gd name="T1" fmla="*/ 100 h 399"/>
                  <a:gd name="T2" fmla="*/ 317 w 459"/>
                  <a:gd name="T3" fmla="*/ 44 h 399"/>
                  <a:gd name="T4" fmla="*/ 335 w 459"/>
                  <a:gd name="T5" fmla="*/ 26 h 399"/>
                  <a:gd name="T6" fmla="*/ 408 w 459"/>
                  <a:gd name="T7" fmla="*/ 53 h 399"/>
                  <a:gd name="T8" fmla="*/ 440 w 459"/>
                  <a:gd name="T9" fmla="*/ 247 h 399"/>
                  <a:gd name="T10" fmla="*/ 407 w 459"/>
                  <a:gd name="T11" fmla="*/ 355 h 399"/>
                  <a:gd name="T12" fmla="*/ 126 w 459"/>
                  <a:gd name="T13" fmla="*/ 386 h 399"/>
                  <a:gd name="T14" fmla="*/ 18 w 459"/>
                  <a:gd name="T15" fmla="*/ 275 h 399"/>
                  <a:gd name="T16" fmla="*/ 18 w 459"/>
                  <a:gd name="T17" fmla="*/ 145 h 399"/>
                  <a:gd name="T18" fmla="*/ 59 w 459"/>
                  <a:gd name="T19" fmla="*/ 26 h 399"/>
                  <a:gd name="T20" fmla="*/ 116 w 459"/>
                  <a:gd name="T21" fmla="*/ 2 h 399"/>
                  <a:gd name="T22" fmla="*/ 171 w 459"/>
                  <a:gd name="T23" fmla="*/ 35 h 399"/>
                  <a:gd name="T24" fmla="*/ 177 w 459"/>
                  <a:gd name="T25" fmla="*/ 79 h 399"/>
                  <a:gd name="T26" fmla="*/ 156 w 459"/>
                  <a:gd name="T27" fmla="*/ 131 h 399"/>
                  <a:gd name="T28" fmla="*/ 152 w 459"/>
                  <a:gd name="T29" fmla="*/ 164 h 399"/>
                  <a:gd name="T30" fmla="*/ 152 w 459"/>
                  <a:gd name="T31" fmla="*/ 194 h 399"/>
                  <a:gd name="T32" fmla="*/ 225 w 459"/>
                  <a:gd name="T33" fmla="*/ 220 h 399"/>
                  <a:gd name="T34" fmla="*/ 279 w 459"/>
                  <a:gd name="T35" fmla="*/ 212 h 399"/>
                  <a:gd name="T36" fmla="*/ 315 w 459"/>
                  <a:gd name="T37" fmla="*/ 170 h 399"/>
                  <a:gd name="T38" fmla="*/ 324 w 459"/>
                  <a:gd name="T39" fmla="*/ 119 h 399"/>
                  <a:gd name="T40" fmla="*/ 321 w 459"/>
                  <a:gd name="T41" fmla="*/ 100 h 39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59" h="399">
                    <a:moveTo>
                      <a:pt x="321" y="100"/>
                    </a:moveTo>
                    <a:cubicBezTo>
                      <a:pt x="320" y="88"/>
                      <a:pt x="315" y="56"/>
                      <a:pt x="317" y="44"/>
                    </a:cubicBezTo>
                    <a:cubicBezTo>
                      <a:pt x="319" y="32"/>
                      <a:pt x="320" y="25"/>
                      <a:pt x="335" y="26"/>
                    </a:cubicBezTo>
                    <a:cubicBezTo>
                      <a:pt x="350" y="27"/>
                      <a:pt x="391" y="16"/>
                      <a:pt x="408" y="53"/>
                    </a:cubicBezTo>
                    <a:cubicBezTo>
                      <a:pt x="425" y="90"/>
                      <a:pt x="440" y="197"/>
                      <a:pt x="440" y="247"/>
                    </a:cubicBezTo>
                    <a:cubicBezTo>
                      <a:pt x="440" y="297"/>
                      <a:pt x="459" y="332"/>
                      <a:pt x="407" y="355"/>
                    </a:cubicBezTo>
                    <a:cubicBezTo>
                      <a:pt x="355" y="378"/>
                      <a:pt x="191" y="399"/>
                      <a:pt x="126" y="386"/>
                    </a:cubicBezTo>
                    <a:cubicBezTo>
                      <a:pt x="61" y="373"/>
                      <a:pt x="36" y="315"/>
                      <a:pt x="18" y="275"/>
                    </a:cubicBezTo>
                    <a:cubicBezTo>
                      <a:pt x="0" y="235"/>
                      <a:pt x="11" y="186"/>
                      <a:pt x="18" y="145"/>
                    </a:cubicBezTo>
                    <a:cubicBezTo>
                      <a:pt x="25" y="104"/>
                      <a:pt x="43" y="50"/>
                      <a:pt x="59" y="26"/>
                    </a:cubicBezTo>
                    <a:cubicBezTo>
                      <a:pt x="75" y="2"/>
                      <a:pt x="97" y="0"/>
                      <a:pt x="116" y="2"/>
                    </a:cubicBezTo>
                    <a:cubicBezTo>
                      <a:pt x="135" y="4"/>
                      <a:pt x="161" y="22"/>
                      <a:pt x="171" y="35"/>
                    </a:cubicBezTo>
                    <a:cubicBezTo>
                      <a:pt x="181" y="48"/>
                      <a:pt x="179" y="63"/>
                      <a:pt x="177" y="79"/>
                    </a:cubicBezTo>
                    <a:cubicBezTo>
                      <a:pt x="175" y="95"/>
                      <a:pt x="160" y="117"/>
                      <a:pt x="156" y="131"/>
                    </a:cubicBezTo>
                    <a:cubicBezTo>
                      <a:pt x="152" y="145"/>
                      <a:pt x="153" y="154"/>
                      <a:pt x="152" y="164"/>
                    </a:cubicBezTo>
                    <a:cubicBezTo>
                      <a:pt x="151" y="174"/>
                      <a:pt x="140" y="185"/>
                      <a:pt x="152" y="194"/>
                    </a:cubicBezTo>
                    <a:cubicBezTo>
                      <a:pt x="164" y="203"/>
                      <a:pt x="204" y="217"/>
                      <a:pt x="225" y="220"/>
                    </a:cubicBezTo>
                    <a:cubicBezTo>
                      <a:pt x="246" y="223"/>
                      <a:pt x="264" y="220"/>
                      <a:pt x="279" y="212"/>
                    </a:cubicBezTo>
                    <a:cubicBezTo>
                      <a:pt x="294" y="204"/>
                      <a:pt x="308" y="186"/>
                      <a:pt x="315" y="170"/>
                    </a:cubicBezTo>
                    <a:cubicBezTo>
                      <a:pt x="322" y="154"/>
                      <a:pt x="324" y="132"/>
                      <a:pt x="324" y="119"/>
                    </a:cubicBezTo>
                    <a:cubicBezTo>
                      <a:pt x="324" y="106"/>
                      <a:pt x="322" y="112"/>
                      <a:pt x="321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7" name="Line 97"/>
            <p:cNvSpPr>
              <a:spLocks noChangeShapeType="1"/>
            </p:cNvSpPr>
            <p:nvPr/>
          </p:nvSpPr>
          <p:spPr bwMode="auto">
            <a:xfrm>
              <a:off x="3430" y="1326"/>
              <a:ext cx="142" cy="1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8" name="Line 98"/>
            <p:cNvSpPr>
              <a:spLocks noChangeShapeType="1"/>
            </p:cNvSpPr>
            <p:nvPr/>
          </p:nvSpPr>
          <p:spPr bwMode="auto">
            <a:xfrm flipV="1">
              <a:off x="3794" y="1327"/>
              <a:ext cx="156" cy="12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</p:grpSp>
      <p:pic>
        <p:nvPicPr>
          <p:cNvPr id="72" name="Picture 4" descr="N:\Inspire project\Coherent talk\pics for coherent talk\ScreenShot029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75" y="4316815"/>
            <a:ext cx="3164672" cy="19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8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114300" y="15969"/>
            <a:ext cx="8934450" cy="6819806"/>
            <a:chOff x="114300" y="15969"/>
            <a:chExt cx="8934450" cy="6819806"/>
          </a:xfrm>
        </p:grpSpPr>
        <p:sp>
          <p:nvSpPr>
            <p:cNvPr id="5" name="Rectangle 70"/>
            <p:cNvSpPr>
              <a:spLocks noChangeArrowheads="1"/>
            </p:cNvSpPr>
            <p:nvPr/>
          </p:nvSpPr>
          <p:spPr bwMode="auto">
            <a:xfrm>
              <a:off x="114300" y="2820988"/>
              <a:ext cx="1196975" cy="36671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2017059" y="15969"/>
              <a:ext cx="5119200" cy="369332"/>
              <a:chOff x="2019300" y="66675"/>
              <a:chExt cx="5105400" cy="369333"/>
            </a:xfrm>
            <a:noFill/>
          </p:grpSpPr>
          <p:sp>
            <p:nvSpPr>
              <p:cNvPr id="50" name="Rectangle 63"/>
              <p:cNvSpPr>
                <a:spLocks noChangeArrowheads="1"/>
              </p:cNvSpPr>
              <p:nvPr/>
            </p:nvSpPr>
            <p:spPr bwMode="auto">
              <a:xfrm>
                <a:off x="2019300" y="66675"/>
                <a:ext cx="5105400" cy="333375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Text Box 6"/>
              <p:cNvSpPr txBox="1">
                <a:spLocks noChangeArrowheads="1"/>
              </p:cNvSpPr>
              <p:nvPr/>
            </p:nvSpPr>
            <p:spPr bwMode="auto">
              <a:xfrm>
                <a:off x="2051020" y="66675"/>
                <a:ext cx="5073680" cy="36933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b="1" dirty="0"/>
                  <a:t>Start: </a:t>
                </a:r>
                <a:r>
                  <a:rPr lang="ga-IE" b="1" dirty="0" smtClean="0"/>
                  <a:t>initial shape from LUT</a:t>
                </a:r>
                <a:endParaRPr lang="en-GB" dirty="0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2020891" y="769844"/>
              <a:ext cx="5119500" cy="1179979"/>
              <a:chOff x="2706688" y="800100"/>
              <a:chExt cx="3733800" cy="1263650"/>
            </a:xfrm>
            <a:noFill/>
          </p:grpSpPr>
          <p:sp>
            <p:nvSpPr>
              <p:cNvPr id="48" name="Rectangle 62"/>
              <p:cNvSpPr>
                <a:spLocks noChangeArrowheads="1"/>
              </p:cNvSpPr>
              <p:nvPr/>
            </p:nvSpPr>
            <p:spPr bwMode="auto">
              <a:xfrm>
                <a:off x="2706688" y="800100"/>
                <a:ext cx="3733800" cy="126365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Text Box 8"/>
              <p:cNvSpPr txBox="1">
                <a:spLocks noChangeArrowheads="1"/>
              </p:cNvSpPr>
              <p:nvPr/>
            </p:nvSpPr>
            <p:spPr bwMode="auto">
              <a:xfrm>
                <a:off x="2706688" y="807488"/>
                <a:ext cx="3733800" cy="122237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b="1" dirty="0"/>
                  <a:t>Select Random Actuator 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dirty="0"/>
                  <a:t>Selection weighed with Gaussian distribution choosing central actuators more often than those in periphery</a:t>
                </a:r>
              </a:p>
            </p:txBody>
          </p:sp>
        </p:grpSp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2000909" y="2294031"/>
              <a:ext cx="5119200" cy="852581"/>
              <a:chOff x="2874963" y="2459696"/>
              <a:chExt cx="3389312" cy="1010579"/>
            </a:xfrm>
            <a:noFill/>
          </p:grpSpPr>
          <p:sp>
            <p:nvSpPr>
              <p:cNvPr id="46" name="Rectangle 2"/>
              <p:cNvSpPr>
                <a:spLocks noChangeArrowheads="1"/>
              </p:cNvSpPr>
              <p:nvPr/>
            </p:nvSpPr>
            <p:spPr bwMode="auto">
              <a:xfrm>
                <a:off x="2874963" y="2530475"/>
                <a:ext cx="3389312" cy="9398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Text Box 9"/>
              <p:cNvSpPr txBox="1">
                <a:spLocks noChangeArrowheads="1"/>
              </p:cNvSpPr>
              <p:nvPr/>
            </p:nvSpPr>
            <p:spPr bwMode="auto">
              <a:xfrm>
                <a:off x="2906713" y="2459696"/>
                <a:ext cx="3328987" cy="977900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b="1" dirty="0"/>
                  <a:t>Change Actuator Voltage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dirty="0"/>
                  <a:t>Change limited by percentage of total actuator stroke</a:t>
                </a:r>
              </a:p>
            </p:txBody>
          </p:sp>
        </p:grpSp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7499350" y="6403975"/>
              <a:ext cx="1549400" cy="431800"/>
              <a:chOff x="7499350" y="6330950"/>
              <a:chExt cx="1549400" cy="431800"/>
            </a:xfrm>
            <a:solidFill>
              <a:schemeClr val="tx1"/>
            </a:solidFill>
          </p:grpSpPr>
          <p:sp>
            <p:nvSpPr>
              <p:cNvPr id="44" name="Rectangle 10"/>
              <p:cNvSpPr>
                <a:spLocks noChangeArrowheads="1"/>
              </p:cNvSpPr>
              <p:nvPr/>
            </p:nvSpPr>
            <p:spPr bwMode="auto">
              <a:xfrm>
                <a:off x="7499350" y="6330950"/>
                <a:ext cx="1549400" cy="4318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Text Box 11"/>
              <p:cNvSpPr txBox="1">
                <a:spLocks noChangeArrowheads="1"/>
              </p:cNvSpPr>
              <p:nvPr/>
            </p:nvSpPr>
            <p:spPr bwMode="auto">
              <a:xfrm>
                <a:off x="7546975" y="6359525"/>
                <a:ext cx="1501775" cy="3667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dirty="0">
                    <a:solidFill>
                      <a:schemeClr val="bg1"/>
                    </a:solidFill>
                  </a:rPr>
                  <a:t>SOLUTION</a:t>
                </a:r>
              </a:p>
            </p:txBody>
          </p:sp>
        </p:grpSp>
        <p:grpSp>
          <p:nvGrpSpPr>
            <p:cNvPr id="10" name="Group 6"/>
            <p:cNvGrpSpPr>
              <a:grpSpLocks/>
            </p:cNvGrpSpPr>
            <p:nvPr/>
          </p:nvGrpSpPr>
          <p:grpSpPr bwMode="auto">
            <a:xfrm>
              <a:off x="643126" y="4706938"/>
              <a:ext cx="3294000" cy="360000"/>
              <a:chOff x="588963" y="4778375"/>
              <a:chExt cx="2136775" cy="612775"/>
            </a:xfrm>
            <a:noFill/>
          </p:grpSpPr>
          <p:sp>
            <p:nvSpPr>
              <p:cNvPr id="42" name="Rectangle 68"/>
              <p:cNvSpPr>
                <a:spLocks noChangeArrowheads="1"/>
              </p:cNvSpPr>
              <p:nvPr/>
            </p:nvSpPr>
            <p:spPr bwMode="auto">
              <a:xfrm>
                <a:off x="598940" y="4778375"/>
                <a:ext cx="2095500" cy="612775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Text Box 12"/>
              <p:cNvSpPr txBox="1">
                <a:spLocks noChangeArrowheads="1"/>
              </p:cNvSpPr>
              <p:nvPr/>
            </p:nvSpPr>
            <p:spPr bwMode="auto">
              <a:xfrm>
                <a:off x="588963" y="4778375"/>
                <a:ext cx="2136775" cy="498227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dirty="0" smtClean="0"/>
                  <a:t>Voltage change </a:t>
                </a:r>
                <a:r>
                  <a:rPr lang="en-GB" sz="1600" dirty="0"/>
                  <a:t>is accepted</a:t>
                </a:r>
              </a:p>
            </p:txBody>
          </p:sp>
        </p:grpSp>
        <p:sp>
          <p:nvSpPr>
            <p:cNvPr id="11" name="Text Box 20"/>
            <p:cNvSpPr txBox="1">
              <a:spLocks noChangeArrowheads="1"/>
            </p:cNvSpPr>
            <p:nvPr/>
          </p:nvSpPr>
          <p:spPr bwMode="auto">
            <a:xfrm>
              <a:off x="6301629" y="3871633"/>
              <a:ext cx="4924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GB" b="1" dirty="0"/>
                <a:t>No</a:t>
              </a: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2376114" y="3894512"/>
              <a:ext cx="5778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GB" b="1" dirty="0"/>
                <a:t>Yes</a:t>
              </a:r>
            </a:p>
          </p:txBody>
        </p:sp>
        <p:grpSp>
          <p:nvGrpSpPr>
            <p:cNvPr id="13" name="Group 2"/>
            <p:cNvGrpSpPr>
              <a:grpSpLocks/>
            </p:cNvGrpSpPr>
            <p:nvPr/>
          </p:nvGrpSpPr>
          <p:grpSpPr bwMode="auto">
            <a:xfrm>
              <a:off x="2917825" y="3581027"/>
              <a:ext cx="3302000" cy="1044575"/>
              <a:chOff x="2922588" y="3917950"/>
              <a:chExt cx="3302000" cy="1044575"/>
            </a:xfrm>
            <a:noFill/>
          </p:grpSpPr>
          <p:sp>
            <p:nvSpPr>
              <p:cNvPr id="40" name="AutoShape 19"/>
              <p:cNvSpPr>
                <a:spLocks noChangeArrowheads="1"/>
              </p:cNvSpPr>
              <p:nvPr/>
            </p:nvSpPr>
            <p:spPr bwMode="auto">
              <a:xfrm>
                <a:off x="2922588" y="3917950"/>
                <a:ext cx="3302000" cy="1044575"/>
              </a:xfrm>
              <a:prstGeom prst="diamond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Text Box 22"/>
              <p:cNvSpPr txBox="1">
                <a:spLocks noChangeArrowheads="1"/>
              </p:cNvSpPr>
              <p:nvPr/>
            </p:nvSpPr>
            <p:spPr bwMode="auto">
              <a:xfrm>
                <a:off x="3176330" y="4139955"/>
                <a:ext cx="2795588" cy="70326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b="1" i="1" dirty="0"/>
                  <a:t>Record Merit Factor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i="1" dirty="0"/>
                  <a:t>Improvement? </a:t>
                </a:r>
              </a:p>
            </p:txBody>
          </p:sp>
        </p:grpSp>
        <p:sp>
          <p:nvSpPr>
            <p:cNvPr id="14" name="Text Box 29"/>
            <p:cNvSpPr txBox="1">
              <a:spLocks noChangeArrowheads="1"/>
            </p:cNvSpPr>
            <p:nvPr/>
          </p:nvSpPr>
          <p:spPr bwMode="auto">
            <a:xfrm>
              <a:off x="114300" y="2820988"/>
              <a:ext cx="12350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/>
                <a:t>Iterations</a:t>
              </a:r>
            </a:p>
          </p:txBody>
        </p:sp>
        <p:grpSp>
          <p:nvGrpSpPr>
            <p:cNvPr id="15" name="Group 5"/>
            <p:cNvGrpSpPr>
              <a:grpSpLocks/>
            </p:cNvGrpSpPr>
            <p:nvPr/>
          </p:nvGrpSpPr>
          <p:grpSpPr bwMode="auto">
            <a:xfrm>
              <a:off x="5593978" y="4662489"/>
              <a:ext cx="3294526" cy="360000"/>
              <a:chOff x="6338888" y="4733925"/>
              <a:chExt cx="2413000" cy="581025"/>
            </a:xfrm>
            <a:noFill/>
          </p:grpSpPr>
          <p:sp>
            <p:nvSpPr>
              <p:cNvPr id="38" name="Rectangle 69"/>
              <p:cNvSpPr>
                <a:spLocks noChangeArrowheads="1"/>
              </p:cNvSpPr>
              <p:nvPr/>
            </p:nvSpPr>
            <p:spPr bwMode="auto">
              <a:xfrm>
                <a:off x="6338888" y="4767263"/>
                <a:ext cx="2413000" cy="547687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30"/>
              <p:cNvSpPr txBox="1">
                <a:spLocks noChangeArrowheads="1"/>
              </p:cNvSpPr>
              <p:nvPr/>
            </p:nvSpPr>
            <p:spPr bwMode="auto">
              <a:xfrm>
                <a:off x="6357936" y="4733925"/>
                <a:ext cx="2393950" cy="33855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dirty="0" smtClean="0"/>
                  <a:t>Voltage reverts </a:t>
                </a:r>
                <a:r>
                  <a:rPr lang="en-GB" sz="1600" dirty="0"/>
                  <a:t>to previous value</a:t>
                </a:r>
              </a:p>
            </p:txBody>
          </p:sp>
        </p:grpSp>
        <p:grpSp>
          <p:nvGrpSpPr>
            <p:cNvPr id="16" name="Group 1"/>
            <p:cNvGrpSpPr>
              <a:grpSpLocks/>
            </p:cNvGrpSpPr>
            <p:nvPr/>
          </p:nvGrpSpPr>
          <p:grpSpPr bwMode="auto">
            <a:xfrm>
              <a:off x="2936035" y="5109696"/>
              <a:ext cx="3302000" cy="1044575"/>
              <a:chOff x="2924175" y="5067300"/>
              <a:chExt cx="3302000" cy="1044575"/>
            </a:xfrm>
            <a:noFill/>
          </p:grpSpPr>
          <p:sp>
            <p:nvSpPr>
              <p:cNvPr id="36" name="AutoShape 31"/>
              <p:cNvSpPr>
                <a:spLocks noChangeArrowheads="1"/>
              </p:cNvSpPr>
              <p:nvPr/>
            </p:nvSpPr>
            <p:spPr bwMode="auto">
              <a:xfrm>
                <a:off x="2924175" y="5067300"/>
                <a:ext cx="3302000" cy="1044575"/>
              </a:xfrm>
              <a:prstGeom prst="diamond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Text Box 32"/>
              <p:cNvSpPr txBox="1">
                <a:spLocks noChangeArrowheads="1"/>
              </p:cNvSpPr>
              <p:nvPr/>
            </p:nvSpPr>
            <p:spPr bwMode="auto">
              <a:xfrm>
                <a:off x="3194050" y="5374528"/>
                <a:ext cx="2795588" cy="58477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sz="1600" i="1" dirty="0" smtClean="0"/>
                  <a:t>At least a 100 successful iterations?</a:t>
                </a:r>
                <a:endParaRPr lang="en-GB" sz="1600" i="1" dirty="0"/>
              </a:p>
            </p:txBody>
          </p:sp>
        </p:grpSp>
        <p:sp>
          <p:nvSpPr>
            <p:cNvPr id="17" name="Text Box 34"/>
            <p:cNvSpPr txBox="1">
              <a:spLocks noChangeArrowheads="1"/>
            </p:cNvSpPr>
            <p:nvPr/>
          </p:nvSpPr>
          <p:spPr bwMode="auto">
            <a:xfrm>
              <a:off x="5772485" y="6426200"/>
              <a:ext cx="58227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ga-IE" b="1" dirty="0" smtClean="0"/>
                <a:t>Yes</a:t>
              </a:r>
              <a:endParaRPr lang="en-GB" b="1" dirty="0"/>
            </a:p>
          </p:txBody>
        </p:sp>
        <p:sp>
          <p:nvSpPr>
            <p:cNvPr id="18" name="Text Box 36"/>
            <p:cNvSpPr txBox="1">
              <a:spLocks noChangeArrowheads="1"/>
            </p:cNvSpPr>
            <p:nvPr/>
          </p:nvSpPr>
          <p:spPr bwMode="auto">
            <a:xfrm>
              <a:off x="2684463" y="6430963"/>
              <a:ext cx="4924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ga-IE" b="1" dirty="0" smtClean="0"/>
                <a:t>No</a:t>
              </a:r>
              <a:endParaRPr lang="en-GB" b="1" dirty="0"/>
            </a:p>
          </p:txBody>
        </p:sp>
        <p:sp>
          <p:nvSpPr>
            <p:cNvPr id="19" name="AutoShape 37"/>
            <p:cNvSpPr>
              <a:spLocks noChangeArrowheads="1"/>
            </p:cNvSpPr>
            <p:nvPr/>
          </p:nvSpPr>
          <p:spPr bwMode="auto">
            <a:xfrm>
              <a:off x="4392613" y="395288"/>
              <a:ext cx="352425" cy="333375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43"/>
            <p:cNvSpPr>
              <a:spLocks noChangeArrowheads="1"/>
            </p:cNvSpPr>
            <p:nvPr/>
          </p:nvSpPr>
          <p:spPr bwMode="auto">
            <a:xfrm>
              <a:off x="4392613" y="1998009"/>
              <a:ext cx="352425" cy="333375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4"/>
            <p:cNvSpPr>
              <a:spLocks noChangeArrowheads="1"/>
            </p:cNvSpPr>
            <p:nvPr/>
          </p:nvSpPr>
          <p:spPr bwMode="auto">
            <a:xfrm>
              <a:off x="4397375" y="3209646"/>
              <a:ext cx="352425" cy="333375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utoShape 46"/>
            <p:cNvSpPr>
              <a:spLocks noChangeArrowheads="1"/>
            </p:cNvSpPr>
            <p:nvPr/>
          </p:nvSpPr>
          <p:spPr bwMode="auto">
            <a:xfrm rot="16200000" flipH="1">
              <a:off x="1679014" y="4002275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AutoShape 51"/>
            <p:cNvSpPr>
              <a:spLocks noChangeArrowheads="1"/>
            </p:cNvSpPr>
            <p:nvPr/>
          </p:nvSpPr>
          <p:spPr bwMode="auto">
            <a:xfrm rot="5400000">
              <a:off x="6824850" y="3987241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4" name="AutoShape 52"/>
            <p:cNvSpPr>
              <a:spLocks noChangeArrowheads="1"/>
            </p:cNvSpPr>
            <p:nvPr/>
          </p:nvSpPr>
          <p:spPr bwMode="auto">
            <a:xfrm rot="10800000">
              <a:off x="6818407" y="5137618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AutoShape 53"/>
            <p:cNvSpPr>
              <a:spLocks noChangeArrowheads="1"/>
            </p:cNvSpPr>
            <p:nvPr/>
          </p:nvSpPr>
          <p:spPr bwMode="auto">
            <a:xfrm rot="10800000" flipH="1">
              <a:off x="1758296" y="5164485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AutoShape 54"/>
            <p:cNvSpPr>
              <a:spLocks noChangeArrowheads="1"/>
            </p:cNvSpPr>
            <p:nvPr/>
          </p:nvSpPr>
          <p:spPr bwMode="auto">
            <a:xfrm rot="10800000">
              <a:off x="3492594" y="6130925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AutoShape 55"/>
            <p:cNvSpPr>
              <a:spLocks noChangeArrowheads="1"/>
            </p:cNvSpPr>
            <p:nvPr/>
          </p:nvSpPr>
          <p:spPr bwMode="auto">
            <a:xfrm rot="10800000" flipH="1">
              <a:off x="5064745" y="6129300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/>
            </a:p>
          </p:txBody>
        </p:sp>
        <p:sp>
          <p:nvSpPr>
            <p:cNvPr id="28" name="AutoShape 58"/>
            <p:cNvSpPr>
              <a:spLocks noChangeArrowheads="1"/>
            </p:cNvSpPr>
            <p:nvPr/>
          </p:nvSpPr>
          <p:spPr bwMode="auto">
            <a:xfrm>
              <a:off x="287338" y="438150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>
                <a:alpha val="87057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29" name="Group 64"/>
            <p:cNvGrpSpPr>
              <a:grpSpLocks/>
            </p:cNvGrpSpPr>
            <p:nvPr/>
          </p:nvGrpSpPr>
          <p:grpSpPr bwMode="auto">
            <a:xfrm>
              <a:off x="180975" y="6129338"/>
              <a:ext cx="2208213" cy="587375"/>
              <a:chOff x="270" y="3725"/>
              <a:chExt cx="1391" cy="370"/>
            </a:xfrm>
            <a:solidFill>
              <a:schemeClr val="tx1"/>
            </a:solidFill>
          </p:grpSpPr>
          <p:sp>
            <p:nvSpPr>
              <p:cNvPr id="34" name="AutoShape 57"/>
              <p:cNvSpPr>
                <a:spLocks noChangeArrowheads="1"/>
              </p:cNvSpPr>
              <p:nvPr/>
            </p:nvSpPr>
            <p:spPr bwMode="auto">
              <a:xfrm rot="-5400000">
                <a:off x="297" y="3698"/>
                <a:ext cx="370" cy="424"/>
              </a:xfrm>
              <a:custGeom>
                <a:avLst/>
                <a:gdLst>
                  <a:gd name="T0" fmla="*/ 259 w 21600"/>
                  <a:gd name="T1" fmla="*/ 0 h 21600"/>
                  <a:gd name="T2" fmla="*/ 259 w 21600"/>
                  <a:gd name="T3" fmla="*/ 239 h 21600"/>
                  <a:gd name="T4" fmla="*/ 55 w 21600"/>
                  <a:gd name="T5" fmla="*/ 424 h 21600"/>
                  <a:gd name="T6" fmla="*/ 370 w 21600"/>
                  <a:gd name="T7" fmla="*/ 119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35 w 21600"/>
                  <a:gd name="T13" fmla="*/ 2904 h 21600"/>
                  <a:gd name="T14" fmla="*/ 18214 w 21600"/>
                  <a:gd name="T15" fmla="*/ 922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5" name="Rectangle 59"/>
              <p:cNvSpPr>
                <a:spLocks noChangeArrowheads="1"/>
              </p:cNvSpPr>
              <p:nvPr/>
            </p:nvSpPr>
            <p:spPr bwMode="auto">
              <a:xfrm>
                <a:off x="688" y="3982"/>
                <a:ext cx="973" cy="1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" name="Rectangle 60"/>
            <p:cNvSpPr>
              <a:spLocks noChangeArrowheads="1"/>
            </p:cNvSpPr>
            <p:nvPr/>
          </p:nvSpPr>
          <p:spPr bwMode="auto">
            <a:xfrm rot="5400000">
              <a:off x="-394179" y="1792767"/>
              <a:ext cx="1543053" cy="180019"/>
            </a:xfrm>
            <a:prstGeom prst="rect">
              <a:avLst/>
            </a:prstGeom>
            <a:solidFill>
              <a:schemeClr val="tx1">
                <a:alpha val="87057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65"/>
            <p:cNvSpPr>
              <a:spLocks noChangeArrowheads="1"/>
            </p:cNvSpPr>
            <p:nvPr/>
          </p:nvSpPr>
          <p:spPr bwMode="auto">
            <a:xfrm rot="5400000">
              <a:off x="-786311" y="4414044"/>
              <a:ext cx="2349500" cy="176212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66"/>
            <p:cNvSpPr>
              <a:spLocks noChangeArrowheads="1"/>
            </p:cNvSpPr>
            <p:nvPr/>
          </p:nvSpPr>
          <p:spPr bwMode="auto">
            <a:xfrm rot="-5400000">
              <a:off x="1274454" y="102497"/>
              <a:ext cx="352425" cy="1080000"/>
            </a:xfrm>
            <a:prstGeom prst="downArrow">
              <a:avLst>
                <a:gd name="adj1" fmla="val 50000"/>
                <a:gd name="adj2" fmla="val 86261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67"/>
            <p:cNvSpPr>
              <a:spLocks noChangeArrowheads="1"/>
            </p:cNvSpPr>
            <p:nvPr/>
          </p:nvSpPr>
          <p:spPr bwMode="auto">
            <a:xfrm rot="-5400000">
              <a:off x="6742906" y="6179345"/>
              <a:ext cx="352425" cy="957262"/>
            </a:xfrm>
            <a:prstGeom prst="downArrow">
              <a:avLst>
                <a:gd name="adj1" fmla="val 50000"/>
                <a:gd name="adj2" fmla="val 67905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896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1610708" y="21019"/>
            <a:ext cx="6766029" cy="6842439"/>
            <a:chOff x="1610708" y="21019"/>
            <a:chExt cx="6766029" cy="6842439"/>
          </a:xfrm>
        </p:grpSpPr>
        <p:sp>
          <p:nvSpPr>
            <p:cNvPr id="5" name="Text Box 12"/>
            <p:cNvSpPr txBox="1">
              <a:spLocks noChangeArrowheads="1"/>
            </p:cNvSpPr>
            <p:nvPr/>
          </p:nvSpPr>
          <p:spPr bwMode="auto">
            <a:xfrm>
              <a:off x="2103604" y="1781927"/>
              <a:ext cx="1669609" cy="646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Continue optimisation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auto">
            <a:xfrm>
              <a:off x="5332785" y="1041620"/>
              <a:ext cx="5132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GB" sz="2000" dirty="0">
                  <a:latin typeface="Arial" pitchFamily="34" charset="0"/>
                  <a:cs typeface="Arial" pitchFamily="34" charset="0"/>
                </a:rPr>
                <a:t>No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auto">
            <a:xfrm>
              <a:off x="3517958" y="1028540"/>
              <a:ext cx="60356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GB" sz="2000" dirty="0">
                  <a:latin typeface="Arial" pitchFamily="34" charset="0"/>
                  <a:cs typeface="Arial" pitchFamily="34" charset="0"/>
                </a:rPr>
                <a:t>Yes</a:t>
              </a:r>
            </a:p>
          </p:txBody>
        </p:sp>
        <p:grpSp>
          <p:nvGrpSpPr>
            <p:cNvPr id="8" name="Group 2"/>
            <p:cNvGrpSpPr>
              <a:grpSpLocks/>
            </p:cNvGrpSpPr>
            <p:nvPr/>
          </p:nvGrpSpPr>
          <p:grpSpPr bwMode="auto">
            <a:xfrm>
              <a:off x="2347194" y="21019"/>
              <a:ext cx="4743451" cy="1209782"/>
              <a:chOff x="2922588" y="3991120"/>
              <a:chExt cx="3302000" cy="1044575"/>
            </a:xfrm>
            <a:noFill/>
          </p:grpSpPr>
          <p:sp>
            <p:nvSpPr>
              <p:cNvPr id="31" name="AutoShape 19"/>
              <p:cNvSpPr>
                <a:spLocks noChangeArrowheads="1"/>
              </p:cNvSpPr>
              <p:nvPr/>
            </p:nvSpPr>
            <p:spPr bwMode="auto">
              <a:xfrm>
                <a:off x="2922588" y="3991120"/>
                <a:ext cx="3302000" cy="1044575"/>
              </a:xfrm>
              <a:prstGeom prst="diamond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Text Box 22"/>
              <p:cNvSpPr txBox="1">
                <a:spLocks noChangeArrowheads="1"/>
              </p:cNvSpPr>
              <p:nvPr/>
            </p:nvSpPr>
            <p:spPr bwMode="auto">
              <a:xfrm>
                <a:off x="3184651" y="4140297"/>
                <a:ext cx="2795588" cy="70509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b="1" dirty="0" smtClean="0">
                    <a:latin typeface="Arial" pitchFamily="34" charset="0"/>
                    <a:cs typeface="Arial" pitchFamily="34" charset="0"/>
                  </a:rPr>
                  <a:t>Improvement in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GB" b="1" dirty="0" smtClean="0">
                    <a:latin typeface="Arial" pitchFamily="34" charset="0"/>
                    <a:cs typeface="Arial" pitchFamily="34" charset="0"/>
                  </a:rPr>
                  <a:t>MF within last </a:t>
                </a:r>
                <a:r>
                  <a:rPr lang="en-GB" b="1" i="1" dirty="0" smtClean="0">
                    <a:latin typeface="Arial" pitchFamily="34" charset="0"/>
                    <a:cs typeface="Arial" pitchFamily="34" charset="0"/>
                  </a:rPr>
                  <a:t>n</a:t>
                </a:r>
                <a:r>
                  <a:rPr lang="en-GB" b="1" dirty="0" smtClean="0">
                    <a:latin typeface="Arial" pitchFamily="34" charset="0"/>
                    <a:cs typeface="Arial" pitchFamily="34" charset="0"/>
                  </a:rPr>
                  <a:t> iterations?</a:t>
                </a:r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Text Box 30"/>
            <p:cNvSpPr txBox="1">
              <a:spLocks noChangeArrowheads="1"/>
            </p:cNvSpPr>
            <p:nvPr/>
          </p:nvSpPr>
          <p:spPr bwMode="auto">
            <a:xfrm>
              <a:off x="5269971" y="1781927"/>
              <a:ext cx="3106766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Activate compensation: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utoShape 46"/>
            <p:cNvSpPr>
              <a:spLocks noChangeArrowheads="1"/>
            </p:cNvSpPr>
            <p:nvPr/>
          </p:nvSpPr>
          <p:spPr bwMode="auto">
            <a:xfrm rot="16200000" flipH="1">
              <a:off x="2935670" y="1101335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AutoShape 51"/>
            <p:cNvSpPr>
              <a:spLocks noChangeArrowheads="1"/>
            </p:cNvSpPr>
            <p:nvPr/>
          </p:nvSpPr>
          <p:spPr bwMode="auto">
            <a:xfrm rot="5400000">
              <a:off x="5822777" y="1112448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AutoShape 53"/>
            <p:cNvSpPr>
              <a:spLocks noChangeArrowheads="1"/>
            </p:cNvSpPr>
            <p:nvPr/>
          </p:nvSpPr>
          <p:spPr bwMode="auto">
            <a:xfrm rot="10800000" flipH="1">
              <a:off x="2964998" y="5584099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AutoShape 54"/>
            <p:cNvSpPr>
              <a:spLocks noChangeArrowheads="1"/>
            </p:cNvSpPr>
            <p:nvPr/>
          </p:nvSpPr>
          <p:spPr bwMode="auto">
            <a:xfrm rot="10800000">
              <a:off x="5806961" y="5584099"/>
              <a:ext cx="587375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utoShape 58"/>
            <p:cNvSpPr>
              <a:spLocks noChangeArrowheads="1"/>
            </p:cNvSpPr>
            <p:nvPr/>
          </p:nvSpPr>
          <p:spPr bwMode="auto">
            <a:xfrm>
              <a:off x="1706563" y="516100"/>
              <a:ext cx="594000" cy="6731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60"/>
            <p:cNvSpPr>
              <a:spLocks noChangeArrowheads="1"/>
            </p:cNvSpPr>
            <p:nvPr/>
          </p:nvSpPr>
          <p:spPr bwMode="auto">
            <a:xfrm rot="5400000">
              <a:off x="-521932" y="3419252"/>
              <a:ext cx="4627426" cy="180020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 Box 30"/>
            <p:cNvSpPr txBox="1">
              <a:spLocks noChangeArrowheads="1"/>
            </p:cNvSpPr>
            <p:nvPr/>
          </p:nvSpPr>
          <p:spPr bwMode="auto">
            <a:xfrm>
              <a:off x="5269725" y="3373304"/>
              <a:ext cx="310701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Measure MF for </a:t>
              </a:r>
              <a:r>
                <a:rPr lang="en-GB" i="1" dirty="0" smtClean="0">
                  <a:latin typeface="Arial" pitchFamily="34" charset="0"/>
                  <a:cs typeface="Arial" pitchFamily="34" charset="0"/>
                </a:rPr>
                <a:t>m</a:t>
              </a:r>
              <a:r>
                <a:rPr lang="en-GB" dirty="0" smtClean="0">
                  <a:latin typeface="Arial" pitchFamily="34" charset="0"/>
                  <a:cs typeface="Arial" pitchFamily="34" charset="0"/>
                </a:rPr>
                <a:t> iterations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 Box 30"/>
            <p:cNvSpPr txBox="1">
              <a:spLocks noChangeArrowheads="1"/>
            </p:cNvSpPr>
            <p:nvPr/>
          </p:nvSpPr>
          <p:spPr bwMode="auto">
            <a:xfrm>
              <a:off x="5269396" y="4131114"/>
              <a:ext cx="3107341" cy="646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Calculate mean and </a:t>
              </a:r>
              <a:r>
                <a:rPr lang="el-GR" dirty="0" smtClean="0">
                  <a:latin typeface="Arial" pitchFamily="34" charset="0"/>
                  <a:cs typeface="Arial" pitchFamily="34" charset="0"/>
                </a:rPr>
                <a:t>σ</a:t>
              </a:r>
              <a:r>
                <a:rPr lang="en-GB" dirty="0" smtClean="0">
                  <a:latin typeface="Arial" pitchFamily="34" charset="0"/>
                  <a:cs typeface="Arial" pitchFamily="34" charset="0"/>
                </a:rPr>
                <a:t/>
              </a:r>
              <a:br>
                <a:rPr lang="en-GB" dirty="0" smtClean="0">
                  <a:latin typeface="Arial" pitchFamily="34" charset="0"/>
                  <a:cs typeface="Arial" pitchFamily="34" charset="0"/>
                </a:rPr>
              </a:br>
              <a:r>
                <a:rPr lang="en-GB" dirty="0" smtClean="0">
                  <a:latin typeface="Arial" pitchFamily="34" charset="0"/>
                  <a:cs typeface="Arial" pitchFamily="34" charset="0"/>
                </a:rPr>
                <a:t>of </a:t>
              </a:r>
              <a:r>
                <a:rPr lang="en-GB" i="1" dirty="0" smtClean="0">
                  <a:latin typeface="Arial" pitchFamily="34" charset="0"/>
                  <a:cs typeface="Arial" pitchFamily="34" charset="0"/>
                </a:rPr>
                <a:t>m</a:t>
              </a:r>
              <a:r>
                <a:rPr lang="en-GB" dirty="0" smtClean="0">
                  <a:latin typeface="Arial" pitchFamily="34" charset="0"/>
                  <a:cs typeface="Arial" pitchFamily="34" charset="0"/>
                </a:rPr>
                <a:t> measurements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 Box 30"/>
            <p:cNvSpPr txBox="1">
              <a:spLocks noChangeArrowheads="1"/>
            </p:cNvSpPr>
            <p:nvPr/>
          </p:nvSpPr>
          <p:spPr bwMode="auto">
            <a:xfrm>
              <a:off x="5269725" y="5173678"/>
              <a:ext cx="310701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Replace best MF with mean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2116501" y="5105441"/>
              <a:ext cx="1669609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Keep best MF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AutoShape 44"/>
            <p:cNvSpPr>
              <a:spLocks noChangeArrowheads="1"/>
            </p:cNvSpPr>
            <p:nvPr/>
          </p:nvSpPr>
          <p:spPr bwMode="auto">
            <a:xfrm>
              <a:off x="2892807" y="2561858"/>
              <a:ext cx="352425" cy="236155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5269972" y="2617840"/>
              <a:ext cx="3106765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Apply best mirror shape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 Box 30"/>
            <p:cNvSpPr txBox="1">
              <a:spLocks noChangeArrowheads="1"/>
            </p:cNvSpPr>
            <p:nvPr/>
          </p:nvSpPr>
          <p:spPr bwMode="auto">
            <a:xfrm>
              <a:off x="3752193" y="5607914"/>
              <a:ext cx="1781504" cy="646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dirty="0" smtClean="0">
                  <a:latin typeface="Arial" pitchFamily="34" charset="0"/>
                  <a:cs typeface="Arial" pitchFamily="34" charset="0"/>
                </a:rPr>
                <a:t>Resume optimisation</a:t>
              </a:r>
            </a:p>
          </p:txBody>
        </p:sp>
        <p:grpSp>
          <p:nvGrpSpPr>
            <p:cNvPr id="23" name="Group 64"/>
            <p:cNvGrpSpPr>
              <a:grpSpLocks/>
            </p:cNvGrpSpPr>
            <p:nvPr/>
          </p:nvGrpSpPr>
          <p:grpSpPr bwMode="auto">
            <a:xfrm>
              <a:off x="1610708" y="6256329"/>
              <a:ext cx="2315042" cy="587375"/>
              <a:chOff x="257" y="3837"/>
              <a:chExt cx="1323" cy="370"/>
            </a:xfrm>
            <a:solidFill>
              <a:schemeClr val="tx1"/>
            </a:solidFill>
          </p:grpSpPr>
          <p:sp>
            <p:nvSpPr>
              <p:cNvPr id="29" name="AutoShape 57"/>
              <p:cNvSpPr>
                <a:spLocks noChangeArrowheads="1"/>
              </p:cNvSpPr>
              <p:nvPr/>
            </p:nvSpPr>
            <p:spPr bwMode="auto">
              <a:xfrm rot="16200000">
                <a:off x="284" y="3810"/>
                <a:ext cx="370" cy="424"/>
              </a:xfrm>
              <a:custGeom>
                <a:avLst/>
                <a:gdLst>
                  <a:gd name="T0" fmla="*/ 259 w 21600"/>
                  <a:gd name="T1" fmla="*/ 0 h 21600"/>
                  <a:gd name="T2" fmla="*/ 259 w 21600"/>
                  <a:gd name="T3" fmla="*/ 239 h 21600"/>
                  <a:gd name="T4" fmla="*/ 55 w 21600"/>
                  <a:gd name="T5" fmla="*/ 424 h 21600"/>
                  <a:gd name="T6" fmla="*/ 370 w 21600"/>
                  <a:gd name="T7" fmla="*/ 119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35 w 21600"/>
                  <a:gd name="T13" fmla="*/ 2904 h 21600"/>
                  <a:gd name="T14" fmla="*/ 18214 w 21600"/>
                  <a:gd name="T15" fmla="*/ 922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2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59"/>
              <p:cNvSpPr>
                <a:spLocks noChangeArrowheads="1"/>
              </p:cNvSpPr>
              <p:nvPr/>
            </p:nvSpPr>
            <p:spPr bwMode="auto">
              <a:xfrm>
                <a:off x="523" y="4096"/>
                <a:ext cx="1057" cy="107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4" name="AutoShape 54"/>
            <p:cNvSpPr>
              <a:spLocks noChangeArrowheads="1"/>
            </p:cNvSpPr>
            <p:nvPr/>
          </p:nvSpPr>
          <p:spPr bwMode="auto">
            <a:xfrm rot="10800000">
              <a:off x="4158594" y="6287458"/>
              <a:ext cx="587375" cy="576000"/>
            </a:xfrm>
            <a:custGeom>
              <a:avLst/>
              <a:gdLst>
                <a:gd name="T0" fmla="*/ 411326 w 21600"/>
                <a:gd name="T1" fmla="*/ 0 h 21600"/>
                <a:gd name="T2" fmla="*/ 411326 w 21600"/>
                <a:gd name="T3" fmla="*/ 378868 h 21600"/>
                <a:gd name="T4" fmla="*/ 88025 w 21600"/>
                <a:gd name="T5" fmla="*/ 673100 h 21600"/>
                <a:gd name="T6" fmla="*/ 587375 w 21600"/>
                <a:gd name="T7" fmla="*/ 18943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AutoShape 44"/>
            <p:cNvSpPr>
              <a:spLocks noChangeArrowheads="1"/>
            </p:cNvSpPr>
            <p:nvPr/>
          </p:nvSpPr>
          <p:spPr bwMode="auto">
            <a:xfrm>
              <a:off x="6130585" y="4818967"/>
              <a:ext cx="352425" cy="3240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AutoShape 44"/>
            <p:cNvSpPr>
              <a:spLocks noChangeArrowheads="1"/>
            </p:cNvSpPr>
            <p:nvPr/>
          </p:nvSpPr>
          <p:spPr bwMode="auto">
            <a:xfrm>
              <a:off x="6130585" y="3776655"/>
              <a:ext cx="352425" cy="3240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AutoShape 44"/>
            <p:cNvSpPr>
              <a:spLocks noChangeArrowheads="1"/>
            </p:cNvSpPr>
            <p:nvPr/>
          </p:nvSpPr>
          <p:spPr bwMode="auto">
            <a:xfrm>
              <a:off x="6130585" y="3033941"/>
              <a:ext cx="352425" cy="3240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AutoShape 44"/>
            <p:cNvSpPr>
              <a:spLocks noChangeArrowheads="1"/>
            </p:cNvSpPr>
            <p:nvPr/>
          </p:nvSpPr>
          <p:spPr bwMode="auto">
            <a:xfrm>
              <a:off x="6130585" y="2229837"/>
              <a:ext cx="352425" cy="3240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79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612921" y="3023955"/>
            <a:ext cx="157518" cy="3600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053081" y="3023955"/>
            <a:ext cx="157518" cy="3600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493241" y="3294063"/>
            <a:ext cx="157518" cy="3600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933401" y="3023876"/>
            <a:ext cx="157518" cy="3600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373561" y="3023955"/>
            <a:ext cx="157518" cy="3600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26595" y="4103996"/>
            <a:ext cx="7245805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 flipV="1">
            <a:off x="926595" y="3248980"/>
            <a:ext cx="3060340" cy="134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926595" y="3383916"/>
            <a:ext cx="135015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366755" y="3383916"/>
            <a:ext cx="135015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806915" y="3383916"/>
            <a:ext cx="135015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247075" y="3383916"/>
            <a:ext cx="135015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6687235" y="3383916"/>
            <a:ext cx="135015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8037385" y="3383916"/>
            <a:ext cx="135015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286635" y="3743956"/>
            <a:ext cx="810090" cy="360040"/>
          </a:xfrm>
          <a:prstGeom prst="rect">
            <a:avLst/>
          </a:prstGeom>
          <a:pattFill prst="pct60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726795" y="3744035"/>
            <a:ext cx="810090" cy="360040"/>
          </a:xfrm>
          <a:prstGeom prst="rect">
            <a:avLst/>
          </a:prstGeom>
          <a:pattFill prst="pct60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166955" y="3744035"/>
            <a:ext cx="810090" cy="360040"/>
          </a:xfrm>
          <a:prstGeom prst="rect">
            <a:avLst/>
          </a:prstGeom>
          <a:pattFill prst="pct60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607115" y="3744035"/>
            <a:ext cx="810090" cy="360040"/>
          </a:xfrm>
          <a:prstGeom prst="rect">
            <a:avLst/>
          </a:prstGeom>
          <a:pattFill prst="pct60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7047275" y="3744035"/>
            <a:ext cx="810090" cy="360040"/>
          </a:xfrm>
          <a:prstGeom prst="rect">
            <a:avLst/>
          </a:prstGeom>
          <a:pattFill prst="pct60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 flipV="1">
            <a:off x="5247075" y="3248980"/>
            <a:ext cx="2925325" cy="134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c 22"/>
          <p:cNvSpPr/>
          <p:nvPr/>
        </p:nvSpPr>
        <p:spPr>
          <a:xfrm rot="8560882">
            <a:off x="3726981" y="1845310"/>
            <a:ext cx="1915065" cy="1719232"/>
          </a:xfrm>
          <a:prstGeom prst="arc">
            <a:avLst>
              <a:gd name="adj1" fmla="val 15617126"/>
              <a:gd name="adj2" fmla="val 21591882"/>
            </a:avLst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1016605" y="2889018"/>
            <a:ext cx="2880320" cy="1348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 flipV="1">
            <a:off x="5314582" y="2889018"/>
            <a:ext cx="2848982" cy="134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c 25"/>
          <p:cNvSpPr/>
          <p:nvPr/>
        </p:nvSpPr>
        <p:spPr>
          <a:xfrm rot="8162650">
            <a:off x="3540077" y="1085788"/>
            <a:ext cx="2160000" cy="2160000"/>
          </a:xfrm>
          <a:prstGeom prst="arc">
            <a:avLst>
              <a:gd name="adj1" fmla="val 16200000"/>
              <a:gd name="adj2" fmla="val 21594063"/>
            </a:avLst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3740323" y="2798930"/>
            <a:ext cx="225025" cy="9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6029223" y="495917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itchFamily="34" charset="0"/>
                <a:cs typeface="Arial" pitchFamily="34" charset="0"/>
              </a:rPr>
              <a:t>substrate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13" y="1988840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itchFamily="34" charset="0"/>
                <a:cs typeface="Arial" pitchFamily="34" charset="0"/>
              </a:rPr>
              <a:t>p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ost attachment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0919" y="2213865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itchFamily="34" charset="0"/>
                <a:cs typeface="Arial" pitchFamily="34" charset="0"/>
              </a:rPr>
              <a:t>r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eflective membrane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78220" y="4236074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itchFamily="34" charset="0"/>
                <a:cs typeface="Arial" pitchFamily="34" charset="0"/>
              </a:rPr>
              <a:t>actuator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" name="Straight Arrow Connector 31"/>
          <p:cNvCxnSpPr>
            <a:stCxn id="28" idx="3"/>
          </p:cNvCxnSpPr>
          <p:nvPr/>
        </p:nvCxnSpPr>
        <p:spPr>
          <a:xfrm flipV="1">
            <a:off x="7480261" y="4466909"/>
            <a:ext cx="377105" cy="7230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1" idx="1"/>
          </p:cNvCxnSpPr>
          <p:nvPr/>
        </p:nvCxnSpPr>
        <p:spPr>
          <a:xfrm flipH="1" flipV="1">
            <a:off x="1701396" y="4104075"/>
            <a:ext cx="376824" cy="362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4" idx="1"/>
          </p:cNvCxnSpPr>
          <p:nvPr/>
        </p:nvCxnSpPr>
        <p:spPr>
          <a:xfrm>
            <a:off x="656565" y="2444698"/>
            <a:ext cx="956356" cy="75927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</p:cNvCxnSpPr>
          <p:nvPr/>
        </p:nvCxnSpPr>
        <p:spPr>
          <a:xfrm flipH="1">
            <a:off x="5575749" y="2444698"/>
            <a:ext cx="515170" cy="3542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97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Digitally scanned light sheet microscope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Single axis scan creates light sheet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Projection into specimen at 90° to detection objective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76" y="3849801"/>
            <a:ext cx="4130224" cy="25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11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509"/>
          <p:cNvGrpSpPr/>
          <p:nvPr/>
        </p:nvGrpSpPr>
        <p:grpSpPr>
          <a:xfrm>
            <a:off x="-1053258" y="-506642"/>
            <a:ext cx="13227625" cy="7333864"/>
            <a:chOff x="-1053258" y="-506642"/>
            <a:chExt cx="13227625" cy="7333864"/>
          </a:xfrm>
        </p:grpSpPr>
        <p:sp>
          <p:nvSpPr>
            <p:cNvPr id="252" name="Rectangle 251"/>
            <p:cNvSpPr/>
            <p:nvPr/>
          </p:nvSpPr>
          <p:spPr>
            <a:xfrm rot="5400000">
              <a:off x="7324660" y="2763131"/>
              <a:ext cx="126000" cy="783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154149" y="326078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154132" y="231317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2" name="Rectangle 171"/>
            <p:cNvSpPr/>
            <p:nvPr/>
          </p:nvSpPr>
          <p:spPr>
            <a:xfrm rot="8100000" flipV="1">
              <a:off x="7574064" y="-15640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291901" y="636373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1210189" y="3981029"/>
              <a:ext cx="288000" cy="45028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2" name="Group 451"/>
            <p:cNvGrpSpPr/>
            <p:nvPr/>
          </p:nvGrpSpPr>
          <p:grpSpPr>
            <a:xfrm>
              <a:off x="11212049" y="-98887"/>
              <a:ext cx="285448" cy="6547843"/>
              <a:chOff x="11212049" y="-98887"/>
              <a:chExt cx="285448" cy="6547843"/>
            </a:xfrm>
          </p:grpSpPr>
          <p:cxnSp>
            <p:nvCxnSpPr>
              <p:cNvPr id="264" name="Straight Connector 263"/>
              <p:cNvCxnSpPr/>
              <p:nvPr/>
            </p:nvCxnSpPr>
            <p:spPr>
              <a:xfrm>
                <a:off x="11354578" y="-98887"/>
                <a:ext cx="75" cy="6475027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11212049" y="4407093"/>
                <a:ext cx="217241" cy="759506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11279312" y="4394998"/>
                <a:ext cx="218185" cy="771601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Rectangle 271"/>
              <p:cNvSpPr/>
              <p:nvPr/>
            </p:nvSpPr>
            <p:spPr>
              <a:xfrm>
                <a:off x="11280158" y="5166599"/>
                <a:ext cx="144000" cy="128235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6" name="Rectangle 275"/>
            <p:cNvSpPr/>
            <p:nvPr/>
          </p:nvSpPr>
          <p:spPr>
            <a:xfrm>
              <a:off x="11213452" y="1860886"/>
              <a:ext cx="288000" cy="45028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5" name="Group 454"/>
            <p:cNvGrpSpPr/>
            <p:nvPr/>
          </p:nvGrpSpPr>
          <p:grpSpPr>
            <a:xfrm>
              <a:off x="11226632" y="1113336"/>
              <a:ext cx="266979" cy="821402"/>
              <a:chOff x="11226632" y="1113336"/>
              <a:chExt cx="266979" cy="821402"/>
            </a:xfrm>
          </p:grpSpPr>
          <p:cxnSp>
            <p:nvCxnSpPr>
              <p:cNvPr id="279" name="Straight Connector 278"/>
              <p:cNvCxnSpPr/>
              <p:nvPr/>
            </p:nvCxnSpPr>
            <p:spPr>
              <a:xfrm>
                <a:off x="11281346" y="1122884"/>
                <a:ext cx="212265" cy="811854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H="1">
                <a:off x="11226632" y="1113336"/>
                <a:ext cx="198016" cy="80822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1" name="Group 450"/>
            <p:cNvGrpSpPr/>
            <p:nvPr/>
          </p:nvGrpSpPr>
          <p:grpSpPr>
            <a:xfrm>
              <a:off x="11175156" y="4280085"/>
              <a:ext cx="963419" cy="338554"/>
              <a:chOff x="11175156" y="4280085"/>
              <a:chExt cx="963419" cy="338554"/>
            </a:xfrm>
          </p:grpSpPr>
          <p:sp>
            <p:nvSpPr>
              <p:cNvPr id="274" name="TextBox 273"/>
              <p:cNvSpPr txBox="1"/>
              <p:nvPr/>
            </p:nvSpPr>
            <p:spPr>
              <a:xfrm>
                <a:off x="11497053" y="4280085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5" name="Group 174"/>
              <p:cNvGrpSpPr/>
              <p:nvPr/>
            </p:nvGrpSpPr>
            <p:grpSpPr>
              <a:xfrm rot="5400000" flipH="1" flipV="1">
                <a:off x="11283156" y="426936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50" name="Group 449"/>
            <p:cNvGrpSpPr/>
            <p:nvPr/>
          </p:nvGrpSpPr>
          <p:grpSpPr>
            <a:xfrm>
              <a:off x="11175390" y="4968306"/>
              <a:ext cx="862371" cy="338554"/>
              <a:chOff x="11175390" y="4968306"/>
              <a:chExt cx="862371" cy="338554"/>
            </a:xfrm>
          </p:grpSpPr>
          <p:sp>
            <p:nvSpPr>
              <p:cNvPr id="275" name="TextBox 274"/>
              <p:cNvSpPr txBox="1"/>
              <p:nvPr/>
            </p:nvSpPr>
            <p:spPr>
              <a:xfrm>
                <a:off x="11510052" y="4968306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 rot="16200000" flipH="1">
                <a:off x="11283390" y="4957583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11176292" y="1732720"/>
              <a:ext cx="998075" cy="338554"/>
              <a:chOff x="11176292" y="1732720"/>
              <a:chExt cx="998075" cy="338554"/>
            </a:xfrm>
          </p:grpSpPr>
          <p:grpSp>
            <p:nvGrpSpPr>
              <p:cNvPr id="166" name="Group 165"/>
              <p:cNvGrpSpPr/>
              <p:nvPr/>
            </p:nvGrpSpPr>
            <p:grpSpPr>
              <a:xfrm rot="16200000" flipH="1">
                <a:off x="11284292" y="172199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11532845" y="1732720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437327" y="3085227"/>
              <a:ext cx="126000" cy="3289051"/>
              <a:chOff x="8437327" y="3085227"/>
              <a:chExt cx="126000" cy="3289051"/>
            </a:xfrm>
          </p:grpSpPr>
          <p:sp>
            <p:nvSpPr>
              <p:cNvPr id="263" name="Rectangle 262"/>
              <p:cNvSpPr/>
              <p:nvPr/>
            </p:nvSpPr>
            <p:spPr>
              <a:xfrm>
                <a:off x="8437327" y="3085227"/>
                <a:ext cx="126000" cy="93898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9" name="Straight Connector 308"/>
              <p:cNvCxnSpPr>
                <a:stCxn id="174" idx="0"/>
              </p:cNvCxnSpPr>
              <p:nvPr/>
            </p:nvCxnSpPr>
            <p:spPr>
              <a:xfrm flipV="1">
                <a:off x="8497357" y="3149189"/>
                <a:ext cx="2940" cy="322508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6999895" y="3033169"/>
              <a:ext cx="126000" cy="3416747"/>
              <a:chOff x="6999895" y="3033169"/>
              <a:chExt cx="126000" cy="3416747"/>
            </a:xfrm>
          </p:grpSpPr>
          <p:sp>
            <p:nvSpPr>
              <p:cNvPr id="251" name="Rectangle 250"/>
              <p:cNvSpPr/>
              <p:nvPr/>
            </p:nvSpPr>
            <p:spPr>
              <a:xfrm rot="10800000">
                <a:off x="6999895" y="3033169"/>
                <a:ext cx="126000" cy="341674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8" name="Straight Connector 317"/>
              <p:cNvCxnSpPr>
                <a:stCxn id="218" idx="0"/>
              </p:cNvCxnSpPr>
              <p:nvPr/>
            </p:nvCxnSpPr>
            <p:spPr>
              <a:xfrm flipH="1" flipV="1">
                <a:off x="7059082" y="3145901"/>
                <a:ext cx="3498" cy="3240419"/>
              </a:xfrm>
              <a:prstGeom prst="line">
                <a:avLst/>
              </a:prstGeom>
              <a:ln w="952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Straight Connector 329"/>
            <p:cNvCxnSpPr/>
            <p:nvPr/>
          </p:nvCxnSpPr>
          <p:spPr>
            <a:xfrm flipV="1">
              <a:off x="3456893" y="3830757"/>
              <a:ext cx="0" cy="254863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3341872" y="6315240"/>
              <a:ext cx="3794043" cy="126000"/>
              <a:chOff x="3341872" y="6315240"/>
              <a:chExt cx="3794043" cy="126000"/>
            </a:xfrm>
          </p:grpSpPr>
          <p:cxnSp>
            <p:nvCxnSpPr>
              <p:cNvPr id="323" name="Straight Connector 322"/>
              <p:cNvCxnSpPr/>
              <p:nvPr/>
            </p:nvCxnSpPr>
            <p:spPr>
              <a:xfrm flipV="1">
                <a:off x="3458069" y="6383346"/>
                <a:ext cx="3604511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3" name="Rectangle 342"/>
              <p:cNvSpPr/>
              <p:nvPr/>
            </p:nvSpPr>
            <p:spPr>
              <a:xfrm rot="16200000">
                <a:off x="5175894" y="4481218"/>
                <a:ext cx="126000" cy="379404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4" name="Rectangle 343"/>
            <p:cNvSpPr/>
            <p:nvPr/>
          </p:nvSpPr>
          <p:spPr>
            <a:xfrm>
              <a:off x="3395386" y="3795370"/>
              <a:ext cx="126000" cy="265634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05118" y="3797098"/>
              <a:ext cx="1215288" cy="126000"/>
              <a:chOff x="2305118" y="3797098"/>
              <a:chExt cx="1215288" cy="126000"/>
            </a:xfrm>
          </p:grpSpPr>
          <p:cxnSp>
            <p:nvCxnSpPr>
              <p:cNvPr id="333" name="Straight Connector 332"/>
              <p:cNvCxnSpPr/>
              <p:nvPr/>
            </p:nvCxnSpPr>
            <p:spPr>
              <a:xfrm>
                <a:off x="2365902" y="3854890"/>
                <a:ext cx="1094166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Rectangle 344"/>
              <p:cNvSpPr/>
              <p:nvPr/>
            </p:nvSpPr>
            <p:spPr>
              <a:xfrm rot="5400000">
                <a:off x="2849762" y="3252454"/>
                <a:ext cx="126000" cy="121528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-205344" y="6331069"/>
              <a:ext cx="2636461" cy="103061"/>
              <a:chOff x="-205344" y="6331069"/>
              <a:chExt cx="2636461" cy="103061"/>
            </a:xfrm>
          </p:grpSpPr>
          <p:cxnSp>
            <p:nvCxnSpPr>
              <p:cNvPr id="335" name="Straight Connector 334"/>
              <p:cNvCxnSpPr>
                <a:stCxn id="241" idx="0"/>
                <a:endCxn id="240" idx="0"/>
              </p:cNvCxnSpPr>
              <p:nvPr/>
            </p:nvCxnSpPr>
            <p:spPr>
              <a:xfrm>
                <a:off x="-142165" y="6386320"/>
                <a:ext cx="2514207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2" name="Rectangle 351"/>
              <p:cNvSpPr/>
              <p:nvPr/>
            </p:nvSpPr>
            <p:spPr>
              <a:xfrm rot="5400000">
                <a:off x="1061356" y="5064369"/>
                <a:ext cx="103061" cy="263646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05343" y="2739928"/>
              <a:ext cx="126000" cy="3691655"/>
              <a:chOff x="-205343" y="2739928"/>
              <a:chExt cx="126000" cy="3691655"/>
            </a:xfrm>
          </p:grpSpPr>
          <p:cxnSp>
            <p:nvCxnSpPr>
              <p:cNvPr id="337" name="Straight Connector 336"/>
              <p:cNvCxnSpPr>
                <a:endCxn id="38" idx="0"/>
              </p:cNvCxnSpPr>
              <p:nvPr/>
            </p:nvCxnSpPr>
            <p:spPr>
              <a:xfrm flipH="1" flipV="1">
                <a:off x="-141271" y="2807376"/>
                <a:ext cx="1475" cy="3575184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Rectangle 353"/>
              <p:cNvSpPr/>
              <p:nvPr/>
            </p:nvSpPr>
            <p:spPr>
              <a:xfrm>
                <a:off x="-205343" y="2739928"/>
                <a:ext cx="126000" cy="3691655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7" name="Rectangle 366"/>
            <p:cNvSpPr/>
            <p:nvPr/>
          </p:nvSpPr>
          <p:spPr>
            <a:xfrm>
              <a:off x="1955366" y="2421894"/>
              <a:ext cx="126000" cy="222567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9" name="Straight Connector 368"/>
            <p:cNvCxnSpPr/>
            <p:nvPr/>
          </p:nvCxnSpPr>
          <p:spPr>
            <a:xfrm flipV="1">
              <a:off x="1961528" y="1631684"/>
              <a:ext cx="100262" cy="86857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1978663" y="1631684"/>
              <a:ext cx="105066" cy="86857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17560" y="718862"/>
              <a:ext cx="1802766" cy="3865748"/>
              <a:chOff x="217560" y="718862"/>
              <a:chExt cx="1802766" cy="3865748"/>
            </a:xfrm>
          </p:grpSpPr>
          <p:cxnSp>
            <p:nvCxnSpPr>
              <p:cNvPr id="386" name="Straight Connector 385"/>
              <p:cNvCxnSpPr/>
              <p:nvPr/>
            </p:nvCxnSpPr>
            <p:spPr>
              <a:xfrm flipH="1">
                <a:off x="2020326" y="718862"/>
                <a:ext cx="0" cy="386574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>
                <a:off x="1568568" y="718862"/>
                <a:ext cx="1423" cy="342994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flipH="1">
                <a:off x="1118232" y="718862"/>
                <a:ext cx="0" cy="2981563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667896" y="718862"/>
                <a:ext cx="0" cy="254208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/>
              <p:nvPr/>
            </p:nvCxnSpPr>
            <p:spPr>
              <a:xfrm flipH="1">
                <a:off x="217560" y="718862"/>
                <a:ext cx="0" cy="2133797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5" name="Rectangle 394"/>
            <p:cNvSpPr/>
            <p:nvPr/>
          </p:nvSpPr>
          <p:spPr>
            <a:xfrm>
              <a:off x="1504544" y="2421893"/>
              <a:ext cx="126000" cy="177826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054192" y="2421894"/>
              <a:ext cx="126000" cy="132570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05828" y="2421894"/>
              <a:ext cx="126000" cy="90761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53308" y="2421894"/>
              <a:ext cx="126000" cy="45094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-206906" y="2751507"/>
              <a:ext cx="2289091" cy="1896064"/>
              <a:chOff x="-206906" y="2751507"/>
              <a:chExt cx="2289091" cy="189606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-148414" y="2814248"/>
                <a:ext cx="2166410" cy="1774500"/>
                <a:chOff x="-148414" y="2814248"/>
                <a:chExt cx="2166410" cy="1774500"/>
              </a:xfrm>
            </p:grpSpPr>
            <p:cxnSp>
              <p:nvCxnSpPr>
                <p:cNvPr id="383" name="Straight Connector 382"/>
                <p:cNvCxnSpPr/>
                <p:nvPr/>
              </p:nvCxnSpPr>
              <p:spPr>
                <a:xfrm>
                  <a:off x="-148414" y="4587477"/>
                  <a:ext cx="2166410" cy="12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>
                  <a:off x="-148414" y="4143186"/>
                  <a:ext cx="1712577" cy="0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/>
              </p:nvCxnSpPr>
              <p:spPr>
                <a:xfrm>
                  <a:off x="-148414" y="3687341"/>
                  <a:ext cx="1269202" cy="889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 flipV="1">
                  <a:off x="-148414" y="3264073"/>
                  <a:ext cx="814418" cy="2658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-148414" y="2814248"/>
                  <a:ext cx="363795" cy="114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-206906" y="2751507"/>
                <a:ext cx="2289091" cy="1896064"/>
                <a:chOff x="-206906" y="2751507"/>
                <a:chExt cx="2289091" cy="1896064"/>
              </a:xfrm>
            </p:grpSpPr>
            <p:sp>
              <p:nvSpPr>
                <p:cNvPr id="366" name="Rectangle 365"/>
                <p:cNvSpPr/>
                <p:nvPr/>
              </p:nvSpPr>
              <p:spPr>
                <a:xfrm rot="5400000">
                  <a:off x="874640" y="3440025"/>
                  <a:ext cx="126000" cy="2289091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 rot="5400000">
                  <a:off x="651350" y="3215899"/>
                  <a:ext cx="126000" cy="184251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 rot="5400000">
                  <a:off x="426024" y="2988689"/>
                  <a:ext cx="126000" cy="1391859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 rot="5400000">
                  <a:off x="200651" y="2795955"/>
                  <a:ext cx="126000" cy="941114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 rot="5400000">
                  <a:off x="-24730" y="2569331"/>
                  <a:ext cx="126000" cy="49035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8" name="Group 17"/>
            <p:cNvGrpSpPr/>
            <p:nvPr/>
          </p:nvGrpSpPr>
          <p:grpSpPr>
            <a:xfrm>
              <a:off x="157752" y="713588"/>
              <a:ext cx="1907274" cy="1784371"/>
              <a:chOff x="157752" y="713588"/>
              <a:chExt cx="1907274" cy="1784371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1978626" y="713588"/>
                <a:ext cx="86400" cy="102677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157752" y="720704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0" name="Straight Connector 409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Rectangle 411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4" name="Group 413"/>
              <p:cNvGrpSpPr/>
              <p:nvPr/>
            </p:nvGrpSpPr>
            <p:grpSpPr>
              <a:xfrm>
                <a:off x="610396" y="717146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5" name="Straight Connector 414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8" name="Group 417"/>
              <p:cNvGrpSpPr/>
              <p:nvPr/>
            </p:nvGrpSpPr>
            <p:grpSpPr>
              <a:xfrm>
                <a:off x="1058459" y="717146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9" name="Straight Connector 418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22" name="Group 421"/>
              <p:cNvGrpSpPr/>
              <p:nvPr/>
            </p:nvGrpSpPr>
            <p:grpSpPr>
              <a:xfrm>
                <a:off x="1511283" y="720704"/>
                <a:ext cx="118643" cy="1777255"/>
                <a:chOff x="2438317" y="1006440"/>
                <a:chExt cx="118643" cy="1777255"/>
              </a:xfrm>
            </p:grpSpPr>
            <p:cxnSp>
              <p:nvCxnSpPr>
                <p:cNvPr id="423" name="Straight Connector 422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H="1" flipV="1">
                  <a:off x="2451894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5" name="Rectangle 424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-607782" y="1534661"/>
              <a:ext cx="2808529" cy="1055353"/>
              <a:chOff x="-607782" y="1534661"/>
              <a:chExt cx="2808529" cy="1055353"/>
            </a:xfrm>
          </p:grpSpPr>
          <p:sp>
            <p:nvSpPr>
              <p:cNvPr id="371" name="TextBox 370"/>
              <p:cNvSpPr txBox="1"/>
              <p:nvPr/>
            </p:nvSpPr>
            <p:spPr>
              <a:xfrm>
                <a:off x="-607782" y="2251460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" name="TextBox 371"/>
              <p:cNvSpPr txBox="1"/>
              <p:nvPr/>
            </p:nvSpPr>
            <p:spPr>
              <a:xfrm>
                <a:off x="-601450" y="1534661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140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9642" y="1630936"/>
                <a:ext cx="2161105" cy="867830"/>
                <a:chOff x="39642" y="1630936"/>
                <a:chExt cx="2161105" cy="86783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1485" y="1630936"/>
                  <a:ext cx="2159262" cy="144000"/>
                  <a:chOff x="41485" y="1630936"/>
                  <a:chExt cx="2159262" cy="144000"/>
                </a:xfrm>
              </p:grpSpPr>
              <p:sp>
                <p:nvSpPr>
                  <p:cNvPr id="256" name="Oval 255"/>
                  <p:cNvSpPr/>
                  <p:nvPr/>
                </p:nvSpPr>
                <p:spPr>
                  <a:xfrm>
                    <a:off x="41485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7" name="Oval 256"/>
                  <p:cNvSpPr/>
                  <p:nvPr/>
                </p:nvSpPr>
                <p:spPr>
                  <a:xfrm>
                    <a:off x="491301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5" name="Oval 254"/>
                  <p:cNvSpPr/>
                  <p:nvPr/>
                </p:nvSpPr>
                <p:spPr>
                  <a:xfrm>
                    <a:off x="941117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8" name="Oval 257"/>
                  <p:cNvSpPr/>
                  <p:nvPr/>
                </p:nvSpPr>
                <p:spPr>
                  <a:xfrm>
                    <a:off x="1390933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9" name="Oval 258"/>
                  <p:cNvSpPr/>
                  <p:nvPr/>
                </p:nvSpPr>
                <p:spPr>
                  <a:xfrm>
                    <a:off x="1840747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39642" y="2354766"/>
                  <a:ext cx="2161105" cy="144000"/>
                  <a:chOff x="39642" y="2354766"/>
                  <a:chExt cx="2161105" cy="144000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39642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489918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940194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390470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1840747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460" name="Group 459"/>
            <p:cNvGrpSpPr/>
            <p:nvPr/>
          </p:nvGrpSpPr>
          <p:grpSpPr>
            <a:xfrm>
              <a:off x="7715525" y="-133421"/>
              <a:ext cx="128306" cy="1897557"/>
              <a:chOff x="7715525" y="-133421"/>
              <a:chExt cx="128306" cy="1897557"/>
            </a:xfrm>
          </p:grpSpPr>
          <p:cxnSp>
            <p:nvCxnSpPr>
              <p:cNvPr id="432" name="Straight Connector 431"/>
              <p:cNvCxnSpPr/>
              <p:nvPr/>
            </p:nvCxnSpPr>
            <p:spPr>
              <a:xfrm flipV="1">
                <a:off x="7715525" y="-57221"/>
                <a:ext cx="18236" cy="1821357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/>
              <p:nvPr/>
            </p:nvCxnSpPr>
            <p:spPr>
              <a:xfrm flipH="1" flipV="1">
                <a:off x="7814725" y="-133421"/>
                <a:ext cx="29106" cy="189124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9" name="Group 458"/>
            <p:cNvGrpSpPr/>
            <p:nvPr/>
          </p:nvGrpSpPr>
          <p:grpSpPr>
            <a:xfrm>
              <a:off x="7726617" y="-173902"/>
              <a:ext cx="3698688" cy="1380127"/>
              <a:chOff x="7726617" y="-173902"/>
              <a:chExt cx="3698688" cy="1380127"/>
            </a:xfrm>
          </p:grpSpPr>
          <p:grpSp>
            <p:nvGrpSpPr>
              <p:cNvPr id="456" name="Group 455"/>
              <p:cNvGrpSpPr/>
              <p:nvPr/>
            </p:nvGrpSpPr>
            <p:grpSpPr>
              <a:xfrm>
                <a:off x="7782736" y="-172325"/>
                <a:ext cx="3642569" cy="1378550"/>
                <a:chOff x="7782736" y="-172325"/>
                <a:chExt cx="3642569" cy="1378550"/>
              </a:xfrm>
            </p:grpSpPr>
            <p:sp>
              <p:nvSpPr>
                <p:cNvPr id="277" name="Rectangle 276"/>
                <p:cNvSpPr/>
                <p:nvPr/>
              </p:nvSpPr>
              <p:spPr>
                <a:xfrm>
                  <a:off x="11280648" y="-172325"/>
                  <a:ext cx="144000" cy="137855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>
                <a:xfrm flipH="1" flipV="1">
                  <a:off x="7782736" y="-94215"/>
                  <a:ext cx="3597436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1" name="Rectangle 350"/>
                <p:cNvSpPr/>
                <p:nvPr/>
              </p:nvSpPr>
              <p:spPr>
                <a:xfrm rot="5400000">
                  <a:off x="10578215" y="-875416"/>
                  <a:ext cx="144000" cy="1550181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40" name="Straight Connector 439"/>
              <p:cNvCxnSpPr/>
              <p:nvPr/>
            </p:nvCxnSpPr>
            <p:spPr>
              <a:xfrm>
                <a:off x="7814724" y="-131040"/>
                <a:ext cx="2105025" cy="10477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7726617" y="-173902"/>
                <a:ext cx="2195513" cy="12382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7" name="Group 456"/>
            <p:cNvGrpSpPr/>
            <p:nvPr/>
          </p:nvGrpSpPr>
          <p:grpSpPr>
            <a:xfrm>
              <a:off x="9537972" y="-275712"/>
              <a:ext cx="641522" cy="677085"/>
              <a:chOff x="9482550" y="-275712"/>
              <a:chExt cx="641522" cy="677085"/>
            </a:xfrm>
          </p:grpSpPr>
          <p:sp>
            <p:nvSpPr>
              <p:cNvPr id="435" name="TextBox 434"/>
              <p:cNvSpPr txBox="1"/>
              <p:nvPr/>
            </p:nvSpPr>
            <p:spPr>
              <a:xfrm>
                <a:off x="9482550" y="62819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 rot="10800000" flipH="1">
                <a:off x="9731311" y="-27571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0" name="Rectangle 169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8469567" y="6298336"/>
              <a:ext cx="2958061" cy="150019"/>
              <a:chOff x="8469567" y="6298336"/>
              <a:chExt cx="2958061" cy="150019"/>
            </a:xfrm>
          </p:grpSpPr>
          <p:sp>
            <p:nvSpPr>
              <p:cNvPr id="296" name="Rectangle 295"/>
              <p:cNvSpPr/>
              <p:nvPr/>
            </p:nvSpPr>
            <p:spPr>
              <a:xfrm rot="5400000">
                <a:off x="10714450" y="5731881"/>
                <a:ext cx="144000" cy="128235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 flipH="1">
                <a:off x="8498936" y="6372320"/>
                <a:ext cx="2852900" cy="73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 flipH="1">
                <a:off x="8529099" y="6298336"/>
                <a:ext cx="1745458" cy="10715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/>
              <p:cNvCxnSpPr/>
              <p:nvPr/>
            </p:nvCxnSpPr>
            <p:spPr>
              <a:xfrm>
                <a:off x="8469567" y="6338816"/>
                <a:ext cx="1804988" cy="10953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9" name="Group 448"/>
            <p:cNvGrpSpPr/>
            <p:nvPr/>
          </p:nvGrpSpPr>
          <p:grpSpPr>
            <a:xfrm>
              <a:off x="9852455" y="6194332"/>
              <a:ext cx="641522" cy="632890"/>
              <a:chOff x="9852455" y="6194332"/>
              <a:chExt cx="641522" cy="632890"/>
            </a:xfrm>
          </p:grpSpPr>
          <p:sp>
            <p:nvSpPr>
              <p:cNvPr id="301" name="TextBox 300"/>
              <p:cNvSpPr txBox="1"/>
              <p:nvPr/>
            </p:nvSpPr>
            <p:spPr>
              <a:xfrm>
                <a:off x="9852455" y="6488668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 rot="10800000" flipH="1">
                <a:off x="10101216" y="619433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9" name="Group 58"/>
            <p:cNvGrpSpPr/>
            <p:nvPr/>
          </p:nvGrpSpPr>
          <p:grpSpPr>
            <a:xfrm>
              <a:off x="8437028" y="3911561"/>
              <a:ext cx="128119" cy="2496312"/>
              <a:chOff x="8437028" y="3911561"/>
              <a:chExt cx="128119" cy="2496312"/>
            </a:xfrm>
          </p:grpSpPr>
          <p:cxnSp>
            <p:nvCxnSpPr>
              <p:cNvPr id="469" name="Straight Connector 468"/>
              <p:cNvCxnSpPr/>
              <p:nvPr/>
            </p:nvCxnSpPr>
            <p:spPr>
              <a:xfrm>
                <a:off x="8437028" y="3911561"/>
                <a:ext cx="27777" cy="242725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 flipV="1">
                <a:off x="8529099" y="3911561"/>
                <a:ext cx="36048" cy="249631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8316770" y="3840315"/>
              <a:ext cx="951177" cy="338554"/>
              <a:chOff x="8316770" y="3840315"/>
              <a:chExt cx="951177" cy="338554"/>
            </a:xfrm>
          </p:grpSpPr>
          <p:sp>
            <p:nvSpPr>
              <p:cNvPr id="302" name="TextBox 301"/>
              <p:cNvSpPr txBox="1"/>
              <p:nvPr/>
            </p:nvSpPr>
            <p:spPr>
              <a:xfrm>
                <a:off x="8626425" y="3840315"/>
                <a:ext cx="64152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350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5" name="Group 194"/>
              <p:cNvGrpSpPr/>
              <p:nvPr/>
            </p:nvGrpSpPr>
            <p:grpSpPr>
              <a:xfrm rot="5400000" flipH="1" flipV="1">
                <a:off x="8424770" y="382959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96" name="Rectangle 19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117609" y="-135708"/>
              <a:ext cx="2005726" cy="851752"/>
              <a:chOff x="117609" y="-135708"/>
              <a:chExt cx="2005726" cy="851752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912468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463754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445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1015039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491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566324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515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117609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561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44" name="Rectangle 543"/>
            <p:cNvSpPr/>
            <p:nvPr/>
          </p:nvSpPr>
          <p:spPr>
            <a:xfrm rot="2700000">
              <a:off x="11358815" y="-23033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354583" y="641594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2939362" y="4887050"/>
              <a:ext cx="1047550" cy="360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b="1" dirty="0" smtClean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LM</a:t>
              </a:r>
              <a:endParaRPr lang="ga-IE" sz="16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470919" y="376010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381180" y="642784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277384" y="643385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-324802" y="5871696"/>
              <a:ext cx="684638" cy="338554"/>
              <a:chOff x="-327183" y="5871696"/>
              <a:chExt cx="684638" cy="338554"/>
            </a:xfrm>
          </p:grpSpPr>
          <p:grpSp>
            <p:nvGrpSpPr>
              <p:cNvPr id="531" name="Group 530"/>
              <p:cNvGrpSpPr/>
              <p:nvPr/>
            </p:nvGrpSpPr>
            <p:grpSpPr>
              <a:xfrm rot="16200000">
                <a:off x="-142103" y="5855893"/>
                <a:ext cx="0" cy="370160"/>
                <a:chOff x="3270730" y="1795755"/>
                <a:chExt cx="0" cy="1259201"/>
              </a:xfrm>
            </p:grpSpPr>
            <p:cxnSp>
              <p:nvCxnSpPr>
                <p:cNvPr id="532" name="Straight Connector 531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Connector 532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3" name="TextBox 572"/>
              <p:cNvSpPr txBox="1"/>
              <p:nvPr/>
            </p:nvSpPr>
            <p:spPr>
              <a:xfrm>
                <a:off x="1267" y="5871696"/>
                <a:ext cx="3561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I1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1803757" y="5901143"/>
              <a:ext cx="356188" cy="669449"/>
              <a:chOff x="1929964" y="5901143"/>
              <a:chExt cx="356188" cy="669449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108058" y="6200432"/>
                <a:ext cx="0" cy="370160"/>
                <a:chOff x="3270730" y="1795755"/>
                <a:chExt cx="0" cy="1259201"/>
              </a:xfrm>
            </p:grpSpPr>
            <p:cxnSp>
              <p:nvCxnSpPr>
                <p:cNvPr id="535" name="Straight Connector 534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4" name="TextBox 573"/>
              <p:cNvSpPr txBox="1"/>
              <p:nvPr/>
            </p:nvSpPr>
            <p:spPr>
              <a:xfrm>
                <a:off x="1929964" y="5901143"/>
                <a:ext cx="3561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I2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1" name="Rectangle 580"/>
            <p:cNvSpPr/>
            <p:nvPr/>
          </p:nvSpPr>
          <p:spPr>
            <a:xfrm rot="2700000">
              <a:off x="5233732" y="289002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515725" y="3274839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PBS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2494877" y="4137353"/>
              <a:ext cx="641522" cy="897066"/>
              <a:chOff x="2494877" y="4137353"/>
              <a:chExt cx="641522" cy="897066"/>
            </a:xfrm>
          </p:grpSpPr>
          <p:sp>
            <p:nvSpPr>
              <p:cNvPr id="311" name="TextBox 310"/>
              <p:cNvSpPr txBox="1"/>
              <p:nvPr/>
            </p:nvSpPr>
            <p:spPr>
              <a:xfrm>
                <a:off x="2494877" y="4137353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</a:t>
                </a:r>
                <a:r>
                  <a:rPr lang="en-GB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2494877" y="4695865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</a:t>
                </a:r>
                <a:r>
                  <a:rPr lang="en-GB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14" name="Straight Connector 313"/>
            <p:cNvCxnSpPr/>
            <p:nvPr/>
          </p:nvCxnSpPr>
          <p:spPr>
            <a:xfrm flipV="1">
              <a:off x="2367900" y="3851845"/>
              <a:ext cx="1844" cy="503829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Rectangle 564"/>
            <p:cNvSpPr/>
            <p:nvPr/>
          </p:nvSpPr>
          <p:spPr>
            <a:xfrm rot="18900000">
              <a:off x="2243402" y="376529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304335" y="3796244"/>
              <a:ext cx="131331" cy="2637886"/>
              <a:chOff x="2304335" y="3796244"/>
              <a:chExt cx="131331" cy="2637886"/>
            </a:xfrm>
          </p:grpSpPr>
          <p:cxnSp>
            <p:nvCxnSpPr>
              <p:cNvPr id="332" name="Straight Connector 331"/>
              <p:cNvCxnSpPr>
                <a:endCxn id="308" idx="1"/>
              </p:cNvCxnSpPr>
              <p:nvPr/>
            </p:nvCxnSpPr>
            <p:spPr>
              <a:xfrm flipH="1" flipV="1">
                <a:off x="2367900" y="4374724"/>
                <a:ext cx="1121" cy="203803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6" name="Rectangle 345"/>
              <p:cNvSpPr/>
              <p:nvPr/>
            </p:nvSpPr>
            <p:spPr>
              <a:xfrm>
                <a:off x="2305118" y="4861640"/>
                <a:ext cx="126000" cy="157249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2305820" y="3796244"/>
                <a:ext cx="126000" cy="44175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1" name="Straight Connector 330"/>
              <p:cNvCxnSpPr/>
              <p:nvPr/>
            </p:nvCxnSpPr>
            <p:spPr>
              <a:xfrm>
                <a:off x="2304335" y="4229566"/>
                <a:ext cx="126415" cy="77955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 flipH="1">
                <a:off x="2309251" y="4213413"/>
                <a:ext cx="126415" cy="77955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2185868" y="4230723"/>
              <a:ext cx="370160" cy="1175528"/>
              <a:chOff x="2185868" y="4230723"/>
              <a:chExt cx="370160" cy="1175528"/>
            </a:xfrm>
          </p:grpSpPr>
          <p:grpSp>
            <p:nvGrpSpPr>
              <p:cNvPr id="537" name="Group 536"/>
              <p:cNvGrpSpPr/>
              <p:nvPr/>
            </p:nvGrpSpPr>
            <p:grpSpPr>
              <a:xfrm rot="16200000">
                <a:off x="2370948" y="5221171"/>
                <a:ext cx="0" cy="370160"/>
                <a:chOff x="3270730" y="1795755"/>
                <a:chExt cx="0" cy="1259201"/>
              </a:xfrm>
            </p:grpSpPr>
            <p:cxnSp>
              <p:nvCxnSpPr>
                <p:cNvPr id="538" name="Straight Connector 537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Straight Connector 538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187899" y="4230723"/>
                <a:ext cx="361143" cy="751919"/>
                <a:chOff x="3000935" y="4705267"/>
                <a:chExt cx="361143" cy="751919"/>
              </a:xfrm>
            </p:grpSpPr>
            <p:grpSp>
              <p:nvGrpSpPr>
                <p:cNvPr id="303" name="Group 302"/>
                <p:cNvGrpSpPr/>
                <p:nvPr/>
              </p:nvGrpSpPr>
              <p:grpSpPr>
                <a:xfrm rot="16200000" flipH="1">
                  <a:off x="3110078" y="5205186"/>
                  <a:ext cx="144000" cy="360000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305" name="Rectangle 30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Oval 30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07" name="Group 306"/>
                <p:cNvGrpSpPr/>
                <p:nvPr/>
              </p:nvGrpSpPr>
              <p:grpSpPr>
                <a:xfrm rot="5400000" flipH="1" flipV="1">
                  <a:off x="3108935" y="4597267"/>
                  <a:ext cx="144000" cy="360000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308" name="Rectangle 307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442" name="Group 441"/>
            <p:cNvGrpSpPr/>
            <p:nvPr/>
          </p:nvGrpSpPr>
          <p:grpSpPr>
            <a:xfrm rot="10800000">
              <a:off x="6856693" y="2960209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8" name="TextBox 277"/>
            <p:cNvSpPr txBox="1"/>
            <p:nvPr/>
          </p:nvSpPr>
          <p:spPr>
            <a:xfrm>
              <a:off x="11383311" y="631831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galvo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1423434" y="-506642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galvo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 rot="8100000" flipH="1" flipV="1">
              <a:off x="11231369" y="6354297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 rot="13500000" flipV="1">
              <a:off x="11232230" y="-216403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Rectangle 320"/>
            <p:cNvSpPr/>
            <p:nvPr/>
          </p:nvSpPr>
          <p:spPr>
            <a:xfrm rot="16200000">
              <a:off x="9581724" y="2355993"/>
              <a:ext cx="305134" cy="1604361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0" name="Group 319"/>
            <p:cNvGrpSpPr>
              <a:grpSpLocks noChangeAspect="1"/>
            </p:cNvGrpSpPr>
            <p:nvPr/>
          </p:nvGrpSpPr>
          <p:grpSpPr>
            <a:xfrm rot="5400000">
              <a:off x="10674039" y="2796906"/>
              <a:ext cx="397849" cy="712141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34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9050">
                <a:solidFill>
                  <a:srgbClr val="0B9D1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9050">
                <a:solidFill>
                  <a:srgbClr val="0B9D1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 flipH="1">
              <a:off x="11229034" y="3116258"/>
              <a:ext cx="122703" cy="69603"/>
              <a:chOff x="11707742" y="3398520"/>
              <a:chExt cx="124057" cy="70371"/>
            </a:xfrm>
          </p:grpSpPr>
          <p:cxnSp>
            <p:nvCxnSpPr>
              <p:cNvPr id="292" name="Straight Connector 291"/>
              <p:cNvCxnSpPr>
                <a:stCxn id="348" idx="1"/>
              </p:cNvCxnSpPr>
              <p:nvPr/>
            </p:nvCxnSpPr>
            <p:spPr>
              <a:xfrm flipV="1">
                <a:off x="11707742" y="3398520"/>
                <a:ext cx="120157" cy="36901"/>
              </a:xfrm>
              <a:prstGeom prst="line">
                <a:avLst/>
              </a:prstGeom>
              <a:ln w="9525">
                <a:solidFill>
                  <a:srgbClr val="0B9D1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11711642" y="3431990"/>
                <a:ext cx="120157" cy="36901"/>
              </a:xfrm>
              <a:prstGeom prst="line">
                <a:avLst/>
              </a:prstGeom>
              <a:ln w="9525">
                <a:solidFill>
                  <a:srgbClr val="0B9D1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Rectangle 288"/>
            <p:cNvSpPr/>
            <p:nvPr/>
          </p:nvSpPr>
          <p:spPr>
            <a:xfrm>
              <a:off x="5483668" y="2386211"/>
              <a:ext cx="6654907" cy="2536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1" name="Group 490"/>
            <p:cNvGrpSpPr/>
            <p:nvPr/>
          </p:nvGrpSpPr>
          <p:grpSpPr>
            <a:xfrm>
              <a:off x="5580933" y="2973144"/>
              <a:ext cx="755335" cy="1227612"/>
              <a:chOff x="4321390" y="-390809"/>
              <a:chExt cx="755335" cy="727109"/>
            </a:xfrm>
          </p:grpSpPr>
          <p:sp>
            <p:nvSpPr>
              <p:cNvPr id="328" name="TextBox 327"/>
              <p:cNvSpPr txBox="1"/>
              <p:nvPr/>
            </p:nvSpPr>
            <p:spPr>
              <a:xfrm>
                <a:off x="4321390" y="-10059"/>
                <a:ext cx="755335" cy="346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ga-IE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ilter</a:t>
                </a:r>
                <a:endParaRPr lang="en-GB" sz="1600" b="1" dirty="0" smtClean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wheel</a:t>
                </a:r>
                <a:endParaRPr lang="ga-IE" sz="16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614732" y="-390809"/>
                <a:ext cx="45220" cy="356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0995211" y="278556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-203621" y="6231776"/>
              <a:ext cx="7471657" cy="360000"/>
              <a:chOff x="-203621" y="6231776"/>
              <a:chExt cx="7471657" cy="360000"/>
            </a:xfrm>
          </p:grpSpPr>
          <p:sp>
            <p:nvSpPr>
              <p:cNvPr id="563" name="Rectangle 562"/>
              <p:cNvSpPr/>
              <p:nvPr/>
            </p:nvSpPr>
            <p:spPr>
              <a:xfrm rot="2700000">
                <a:off x="3296979" y="6407642"/>
                <a:ext cx="123648" cy="53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-203621" y="6231776"/>
                <a:ext cx="7471657" cy="360000"/>
                <a:chOff x="-203621" y="6231776"/>
                <a:chExt cx="7471657" cy="360000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-203621" y="6231776"/>
                  <a:ext cx="2781119" cy="360000"/>
                  <a:chOff x="-203621" y="6232721"/>
                  <a:chExt cx="2781119" cy="360000"/>
                </a:xfrm>
              </p:grpSpPr>
              <p:sp>
                <p:nvSpPr>
                  <p:cNvPr id="241" name="Rectangle 240"/>
                  <p:cNvSpPr/>
                  <p:nvPr/>
                </p:nvSpPr>
                <p:spPr>
                  <a:xfrm rot="13500000" flipV="1">
                    <a:off x="-347621" y="63767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 rot="8100000" flipV="1">
                    <a:off x="2217498" y="63767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3396613" y="6231776"/>
                  <a:ext cx="3871423" cy="360000"/>
                  <a:chOff x="3396613" y="6230831"/>
                  <a:chExt cx="3871423" cy="360000"/>
                </a:xfrm>
              </p:grpSpPr>
              <p:sp>
                <p:nvSpPr>
                  <p:cNvPr id="239" name="Rectangle 238"/>
                  <p:cNvSpPr/>
                  <p:nvPr/>
                </p:nvSpPr>
                <p:spPr>
                  <a:xfrm rot="13500000" flipV="1">
                    <a:off x="3252613" y="637483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 rot="8100000" flipV="1">
                    <a:off x="6908036" y="637483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Isosceles Triangle 2"/>
            <p:cNvSpPr/>
            <p:nvPr/>
          </p:nvSpPr>
          <p:spPr>
            <a:xfrm rot="1084950">
              <a:off x="7060519" y="6316532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715173" y="-94946"/>
              <a:ext cx="126000" cy="3319251"/>
              <a:chOff x="7715173" y="-94946"/>
              <a:chExt cx="126000" cy="3319251"/>
            </a:xfrm>
          </p:grpSpPr>
          <p:cxnSp>
            <p:nvCxnSpPr>
              <p:cNvPr id="319" name="Straight Connector 318"/>
              <p:cNvCxnSpPr>
                <a:endCxn id="172" idx="2"/>
              </p:cNvCxnSpPr>
              <p:nvPr/>
            </p:nvCxnSpPr>
            <p:spPr>
              <a:xfrm flipH="1" flipV="1">
                <a:off x="7779520" y="-94946"/>
                <a:ext cx="558" cy="324243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Rectangle 252"/>
              <p:cNvSpPr/>
              <p:nvPr/>
            </p:nvSpPr>
            <p:spPr>
              <a:xfrm>
                <a:off x="7715173" y="1646679"/>
                <a:ext cx="126000" cy="157762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1" name="Group 460"/>
            <p:cNvGrpSpPr/>
            <p:nvPr/>
          </p:nvGrpSpPr>
          <p:grpSpPr>
            <a:xfrm>
              <a:off x="7598260" y="1451184"/>
              <a:ext cx="992415" cy="338554"/>
              <a:chOff x="7598260" y="1451184"/>
              <a:chExt cx="992415" cy="338554"/>
            </a:xfrm>
          </p:grpSpPr>
          <p:sp>
            <p:nvSpPr>
              <p:cNvPr id="434" name="TextBox 433"/>
              <p:cNvSpPr txBox="1"/>
              <p:nvPr/>
            </p:nvSpPr>
            <p:spPr>
              <a:xfrm>
                <a:off x="7949153" y="1451184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350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8" name="Group 197"/>
              <p:cNvGrpSpPr/>
              <p:nvPr/>
            </p:nvGrpSpPr>
            <p:grpSpPr>
              <a:xfrm rot="16200000" flipH="1">
                <a:off x="7706260" y="144046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>
              <a:off x="-1053258" y="2706327"/>
              <a:ext cx="3276710" cy="2056946"/>
              <a:chOff x="-1053258" y="2706327"/>
              <a:chExt cx="3276710" cy="2056946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1053258" y="2745920"/>
                <a:ext cx="1066531" cy="2017353"/>
                <a:chOff x="-1053258" y="2745920"/>
                <a:chExt cx="1066531" cy="2017353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-353870" y="2745920"/>
                  <a:ext cx="367143" cy="1852101"/>
                  <a:chOff x="-353870" y="2745920"/>
                  <a:chExt cx="367143" cy="1852101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 rot="8100000">
                    <a:off x="-346727" y="2745920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 rot="8100000">
                    <a:off x="-351489" y="3198683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 rot="8100000">
                    <a:off x="-351489" y="3620494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 rot="8100000">
                    <a:off x="-351489" y="4078020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 rot="8100000">
                    <a:off x="-353870" y="45260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-1053258" y="3079508"/>
                  <a:ext cx="830276" cy="1683765"/>
                  <a:chOff x="-1053258" y="3079508"/>
                  <a:chExt cx="830276" cy="1683765"/>
                </a:xfrm>
              </p:grpSpPr>
              <p:sp>
                <p:nvSpPr>
                  <p:cNvPr id="577" name="TextBox 576"/>
                  <p:cNvSpPr txBox="1"/>
                  <p:nvPr/>
                </p:nvSpPr>
                <p:spPr>
                  <a:xfrm>
                    <a:off x="-1053258" y="3079508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552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8" name="TextBox 577"/>
                  <p:cNvSpPr txBox="1"/>
                  <p:nvPr/>
                </p:nvSpPr>
                <p:spPr>
                  <a:xfrm>
                    <a:off x="-1053258" y="3527912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503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9" name="TextBox 578"/>
                  <p:cNvSpPr txBox="1"/>
                  <p:nvPr/>
                </p:nvSpPr>
                <p:spPr>
                  <a:xfrm>
                    <a:off x="-1053258" y="3976316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466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0" name="TextBox 579"/>
                  <p:cNvSpPr txBox="1"/>
                  <p:nvPr/>
                </p:nvSpPr>
                <p:spPr>
                  <a:xfrm>
                    <a:off x="-1053146" y="4424719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427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-258800" y="2706327"/>
                <a:ext cx="2482252" cy="1973012"/>
                <a:chOff x="-258800" y="2706327"/>
                <a:chExt cx="2482252" cy="197301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63736" y="2804845"/>
                  <a:ext cx="2159716" cy="1845359"/>
                  <a:chOff x="63736" y="2804845"/>
                  <a:chExt cx="2159716" cy="1845359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 rot="8100000">
                    <a:off x="1863452" y="4578204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 rot="8100000">
                    <a:off x="63736" y="2804845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 rot="8100000">
                    <a:off x="517047" y="3253529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 rot="8100000">
                    <a:off x="968271" y="3677686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>
                  <a:xfrm rot="8100000">
                    <a:off x="1416212" y="413710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-258800" y="2706327"/>
                  <a:ext cx="2403645" cy="1973012"/>
                  <a:chOff x="-258800" y="2706327"/>
                  <a:chExt cx="2403645" cy="1973012"/>
                </a:xfrm>
              </p:grpSpPr>
              <p:sp>
                <p:nvSpPr>
                  <p:cNvPr id="317" name="Rectangle 316"/>
                  <p:cNvSpPr/>
                  <p:nvPr/>
                </p:nvSpPr>
                <p:spPr>
                  <a:xfrm rot="18900000">
                    <a:off x="1148510" y="3732291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 rot="18900000">
                    <a:off x="1591664" y="4196325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 rot="18900000">
                    <a:off x="2043245" y="4633620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 rot="18900000">
                    <a:off x="698744" y="3308098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 rot="18900000">
                    <a:off x="253237" y="2852499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 rot="18900000">
                    <a:off x="-258800" y="2706327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55" name="Rectangle 54"/>
            <p:cNvSpPr/>
            <p:nvPr/>
          </p:nvSpPr>
          <p:spPr>
            <a:xfrm>
              <a:off x="2272997" y="5559617"/>
              <a:ext cx="881514" cy="360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b="1" dirty="0" smtClean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AOTF</a:t>
              </a:r>
              <a:endParaRPr lang="ga-IE" sz="16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60446" y="3656398"/>
              <a:ext cx="1359028" cy="360000"/>
              <a:chOff x="2160446" y="3656398"/>
              <a:chExt cx="1359028" cy="360000"/>
            </a:xfrm>
          </p:grpSpPr>
          <p:sp>
            <p:nvSpPr>
              <p:cNvPr id="237" name="Rectangle 236"/>
              <p:cNvSpPr/>
              <p:nvPr/>
            </p:nvSpPr>
            <p:spPr>
              <a:xfrm rot="13500000" flipV="1">
                <a:off x="3303474" y="3800398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8100000" flipV="1">
                <a:off x="2160446" y="3800398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046506" y="3090347"/>
              <a:ext cx="1516821" cy="126000"/>
              <a:chOff x="7046506" y="3090347"/>
              <a:chExt cx="1516821" cy="126000"/>
            </a:xfrm>
          </p:grpSpPr>
          <p:cxnSp>
            <p:nvCxnSpPr>
              <p:cNvPr id="313" name="Straight Connector 312"/>
              <p:cNvCxnSpPr/>
              <p:nvPr/>
            </p:nvCxnSpPr>
            <p:spPr>
              <a:xfrm flipV="1">
                <a:off x="7046506" y="3149189"/>
                <a:ext cx="1450052" cy="398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Rectangle 285"/>
              <p:cNvSpPr/>
              <p:nvPr/>
            </p:nvSpPr>
            <p:spPr>
              <a:xfrm rot="5400000">
                <a:off x="8076017" y="2729037"/>
                <a:ext cx="126000" cy="84862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594998" y="296556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Rectangle 193"/>
            <p:cNvSpPr/>
            <p:nvPr/>
          </p:nvSpPr>
          <p:spPr>
            <a:xfrm rot="13500000" flipV="1">
              <a:off x="8342613" y="308229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479558" y="298792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7" name="Group 466"/>
            <p:cNvGrpSpPr/>
            <p:nvPr/>
          </p:nvGrpSpPr>
          <p:grpSpPr>
            <a:xfrm rot="7856499">
              <a:off x="5363463" y="1976012"/>
              <a:ext cx="1904066" cy="733526"/>
              <a:chOff x="3520406" y="-865930"/>
              <a:chExt cx="1900117" cy="733526"/>
            </a:xfrm>
          </p:grpSpPr>
          <p:cxnSp>
            <p:nvCxnSpPr>
              <p:cNvPr id="322" name="Straight Connector 321"/>
              <p:cNvCxnSpPr>
                <a:stCxn id="327" idx="3"/>
                <a:endCxn id="466" idx="3"/>
              </p:cNvCxnSpPr>
              <p:nvPr/>
            </p:nvCxnSpPr>
            <p:spPr>
              <a:xfrm rot="13743501" flipH="1">
                <a:off x="4664028" y="-888899"/>
                <a:ext cx="733214" cy="77977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7" name="Rectangle 326"/>
              <p:cNvSpPr/>
              <p:nvPr/>
            </p:nvSpPr>
            <p:spPr>
              <a:xfrm>
                <a:off x="3520406" y="-865930"/>
                <a:ext cx="975981" cy="6920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14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ga-IE" sz="14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4" name="Straight Connector 293"/>
              <p:cNvCxnSpPr>
                <a:stCxn id="327" idx="3"/>
                <a:endCxn id="363" idx="5"/>
              </p:cNvCxnSpPr>
              <p:nvPr/>
            </p:nvCxnSpPr>
            <p:spPr>
              <a:xfrm rot="13743501" flipH="1">
                <a:off x="4520561" y="-573677"/>
                <a:ext cx="412894" cy="253169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4" name="Group 453"/>
            <p:cNvGrpSpPr/>
            <p:nvPr/>
          </p:nvGrpSpPr>
          <p:grpSpPr>
            <a:xfrm>
              <a:off x="11176292" y="1011418"/>
              <a:ext cx="886573" cy="338554"/>
              <a:chOff x="11176292" y="1011418"/>
              <a:chExt cx="886573" cy="338554"/>
            </a:xfrm>
          </p:grpSpPr>
          <p:grpSp>
            <p:nvGrpSpPr>
              <p:cNvPr id="155" name="Group 154"/>
              <p:cNvGrpSpPr/>
              <p:nvPr/>
            </p:nvGrpSpPr>
            <p:grpSpPr>
              <a:xfrm rot="5400000" flipH="1" flipV="1">
                <a:off x="11284292" y="1000695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0" name="TextBox 299"/>
              <p:cNvSpPr txBox="1"/>
              <p:nvPr/>
            </p:nvSpPr>
            <p:spPr>
              <a:xfrm>
                <a:off x="11535156" y="1011418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2" name="Group 461"/>
            <p:cNvGrpSpPr/>
            <p:nvPr/>
          </p:nvGrpSpPr>
          <p:grpSpPr>
            <a:xfrm>
              <a:off x="6300733" y="2990881"/>
              <a:ext cx="2712929" cy="321126"/>
              <a:chOff x="4290596" y="492842"/>
              <a:chExt cx="2601188" cy="21930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flipV="1">
                <a:off x="4290596" y="492842"/>
                <a:ext cx="2601188" cy="161637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>
                <a:off x="4290596" y="550512"/>
                <a:ext cx="2601188" cy="161637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3" name="Group 462"/>
            <p:cNvGrpSpPr/>
            <p:nvPr/>
          </p:nvGrpSpPr>
          <p:grpSpPr>
            <a:xfrm>
              <a:off x="8646259" y="2478612"/>
              <a:ext cx="652743" cy="1025749"/>
              <a:chOff x="8579584" y="2478612"/>
              <a:chExt cx="652743" cy="1025749"/>
            </a:xfrm>
          </p:grpSpPr>
          <p:sp>
            <p:nvSpPr>
              <p:cNvPr id="316" name="TextBox 315"/>
              <p:cNvSpPr txBox="1"/>
              <p:nvPr/>
            </p:nvSpPr>
            <p:spPr>
              <a:xfrm>
                <a:off x="8579584" y="2478612"/>
                <a:ext cx="65274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</a:t>
                </a:r>
                <a:r>
                  <a:rPr lang="en-GB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180</a:t>
                </a:r>
                <a:endParaRPr lang="ga-IE" sz="16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26" name="Group 325"/>
              <p:cNvGrpSpPr/>
              <p:nvPr/>
            </p:nvGrpSpPr>
            <p:grpSpPr>
              <a:xfrm rot="10800000" flipH="1" flipV="1">
                <a:off x="8825553" y="2792218"/>
                <a:ext cx="160805" cy="712143"/>
                <a:chOff x="4498984" y="4195910"/>
                <a:chExt cx="198415" cy="501555"/>
              </a:xfrm>
              <a:solidFill>
                <a:schemeClr val="bg2"/>
              </a:solidFill>
            </p:grpSpPr>
            <p:sp>
              <p:nvSpPr>
                <p:cNvPr id="329" name="Rectangle 328"/>
                <p:cNvSpPr/>
                <p:nvPr/>
              </p:nvSpPr>
              <p:spPr>
                <a:xfrm>
                  <a:off x="4498984" y="4195910"/>
                  <a:ext cx="136406" cy="501554"/>
                </a:xfrm>
                <a:prstGeom prst="rect">
                  <a:avLst/>
                </a:prstGeom>
                <a:grpFill/>
                <a:ln w="19050"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rot="16200000" flipH="1">
                  <a:off x="4384618" y="4384683"/>
                  <a:ext cx="501554" cy="124009"/>
                </a:xfrm>
                <a:prstGeom prst="ellipse">
                  <a:avLst/>
                </a:prstGeom>
                <a:grpFill/>
                <a:ln w="19050"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75" name="Straight Connector 474"/>
            <p:cNvCxnSpPr>
              <a:stCxn id="466" idx="3"/>
            </p:cNvCxnSpPr>
            <p:nvPr/>
          </p:nvCxnSpPr>
          <p:spPr>
            <a:xfrm flipV="1">
              <a:off x="5580933" y="3152739"/>
              <a:ext cx="4888903" cy="4652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363" idx="3"/>
              <a:endCxn id="327" idx="3"/>
            </p:cNvCxnSpPr>
            <p:nvPr/>
          </p:nvCxnSpPr>
          <p:spPr>
            <a:xfrm flipV="1">
              <a:off x="6081253" y="2375994"/>
              <a:ext cx="232894" cy="433695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Rectangle 373"/>
            <p:cNvSpPr/>
            <p:nvPr/>
          </p:nvSpPr>
          <p:spPr>
            <a:xfrm rot="16200000">
              <a:off x="5706524" y="2902739"/>
              <a:ext cx="105713" cy="506364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13445693">
              <a:off x="5658582" y="2776970"/>
              <a:ext cx="104400" cy="479845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5" name="Group 464"/>
            <p:cNvGrpSpPr/>
            <p:nvPr/>
          </p:nvGrpSpPr>
          <p:grpSpPr>
            <a:xfrm>
              <a:off x="5998491" y="2972297"/>
              <a:ext cx="305265" cy="360000"/>
              <a:chOff x="3648713" y="2238891"/>
              <a:chExt cx="305265" cy="360000"/>
            </a:xfrm>
          </p:grpSpPr>
          <p:grpSp>
            <p:nvGrpSpPr>
              <p:cNvPr id="347" name="Group 346"/>
              <p:cNvGrpSpPr/>
              <p:nvPr/>
            </p:nvGrpSpPr>
            <p:grpSpPr>
              <a:xfrm rot="10800000" flipH="1">
                <a:off x="3648713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55" name="Rectangle 35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6" name="Oval 35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 flipH="1" flipV="1">
                <a:off x="3809978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50" name="Rectangle 349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3" name="Oval 352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 rot="-2700000">
              <a:off x="5823197" y="2555113"/>
              <a:ext cx="305265" cy="360000"/>
              <a:chOff x="3648713" y="2238891"/>
              <a:chExt cx="305265" cy="360000"/>
            </a:xfrm>
          </p:grpSpPr>
          <p:grpSp>
            <p:nvGrpSpPr>
              <p:cNvPr id="360" name="Group 359"/>
              <p:cNvGrpSpPr/>
              <p:nvPr/>
            </p:nvGrpSpPr>
            <p:grpSpPr>
              <a:xfrm rot="10800000" flipH="1">
                <a:off x="3648713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5" name="Oval 3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 flipH="1" flipV="1">
                <a:off x="3809978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3" name="Oval 362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66" name="Rectangle 465"/>
            <p:cNvSpPr/>
            <p:nvPr/>
          </p:nvSpPr>
          <p:spPr>
            <a:xfrm rot="20220000">
              <a:off x="5137618" y="2785919"/>
              <a:ext cx="461665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B9D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DMM</a:t>
              </a:r>
              <a:endParaRPr lang="en-GB" dirty="0">
                <a:solidFill>
                  <a:srgbClr val="0B9D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2640432" y="-293879"/>
              <a:ext cx="42594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Illumination</a:t>
              </a:r>
            </a:p>
            <a:p>
              <a:r>
                <a:rPr lang="en-GB" sz="32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Light-sheet generation</a:t>
              </a:r>
            </a:p>
            <a:p>
              <a:r>
                <a:rPr lang="en-GB" sz="3200" dirty="0" smtClean="0">
                  <a:solidFill>
                    <a:srgbClr val="0B9D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Detection </a:t>
              </a:r>
              <a:endParaRPr lang="en-GB" sz="3200" dirty="0">
                <a:solidFill>
                  <a:srgbClr val="0B9D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0480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2272</TotalTime>
  <Words>400</Words>
  <Application>Microsoft Office PowerPoint</Application>
  <PresentationFormat>Widescreen</PresentationFormat>
  <Paragraphs>166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 Neue Light</vt:lpstr>
      <vt:lpstr>Custom Design</vt:lpstr>
      <vt:lpstr>System aberration correction for whole brain imaging with a light sheet microscope</vt:lpstr>
      <vt:lpstr>Outline</vt:lpstr>
      <vt:lpstr>Adaptive Optics</vt:lpstr>
      <vt:lpstr>PowerPoint Presentation</vt:lpstr>
      <vt:lpstr>PowerPoint Presentation</vt:lpstr>
      <vt:lpstr>PowerPoint Presentation</vt:lpstr>
      <vt:lpstr>PowerPoint Presentation</vt:lpstr>
      <vt:lpstr>Digitally scanned light sheet microscope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Giovanni Giorgio</cp:lastModifiedBy>
  <cp:revision>124</cp:revision>
  <dcterms:created xsi:type="dcterms:W3CDTF">2013-09-19T13:02:44Z</dcterms:created>
  <dcterms:modified xsi:type="dcterms:W3CDTF">2015-03-23T16:46:29Z</dcterms:modified>
</cp:coreProperties>
</file>